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81"/>
  </p:notesMasterIdLst>
  <p:handoutMasterIdLst>
    <p:handoutMasterId r:id="rId82"/>
  </p:handoutMasterIdLst>
  <p:sldIdLst>
    <p:sldId id="257" r:id="rId5"/>
    <p:sldId id="259" r:id="rId6"/>
    <p:sldId id="33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40" r:id="rId77"/>
    <p:sldId id="341" r:id="rId78"/>
    <p:sldId id="265" r:id="rId79"/>
    <p:sldId id="338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5031-9676-4EE4-93F9-50FC21C807A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907C-7F99-4EA4-A98F-D41D613B0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7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4600-6D29-44E5-BDAC-E0B5EF24C347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FC4-073E-4FBD-837E-EFA5336B2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9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11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46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961BFEF-24B5-4466-B234-1339C0F863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0BE1E-8056-458D-887D-6EE8C3B215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09245-90F2-4077-9FB7-0B24A55DBC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7CD70-D3FC-4BA7-B6F7-21CEF67C06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B7082-B845-403F-81EA-2537E2232E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DE35F-5C94-4F62-85C5-523DCCD40B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DD339-0C67-40C9-9B57-F747C809DC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39637-651B-428F-B4CF-6558C162EC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06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B7E58-1A23-4514-A11D-5642D649AA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DB057-11C9-4545-B1B5-D67F3341DD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6067D-928D-4176-9A4A-BF3045DDFD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74582-6063-4408-A406-F1D63DFE3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CBE82-EF4A-4648-B608-5339512F5B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140EF-7929-4A2A-A8AF-07021AC5E2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910EF-FD3B-4E16-B383-FCC6449CF8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0735-81AC-4CF9-8D2E-4DEB57F366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E85A6-73F8-4CCF-A95D-19783ED42D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10DC-EE5C-4672-B527-E14B709110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876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2539D-4528-4A71-904B-9EA91B1BF4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E37D4-5327-4E18-B66B-7916374E13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5A17A-A2F3-47CB-AB43-DB1F9B9A0A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6128-8E79-4381-84ED-5FEF406BF1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CECD3-A9D4-4C0B-A910-2BCFF94075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82957-B56F-4FDA-9CF0-6919DC55D8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4C188-52BE-481E-8ADD-44EBD997D3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2CAF-79AD-42D9-A148-9357BBADDD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644A-2883-4A09-96F2-2680935C6A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0AD1-5DA1-4559-A869-D963479A7D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619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A0AC-9D33-439C-9A35-529124EC4A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473C1-2037-4F8E-ABEF-CC4DBBE28E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DD32F-6225-45B7-94E7-C040BB02CB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393FF-7878-4EAC-B924-80C166A069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9AFC4-A3C3-45AC-B069-8931C42B43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6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29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93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1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7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fld id="{158B2A58-F757-4FD4-9248-6E010F15EE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D4A98D1-9499-40E9-B920-5897A39008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Dr Reena Kulshrestha, M.Sc,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EA17E9-40A7-4AE1-87C8-FFA96F194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1049" y="2439293"/>
            <a:ext cx="555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HYPERSENSITIVITY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38" y="4153486"/>
            <a:ext cx="113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MICROBIOLOGY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MODE OF ACTION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203200" y="879475"/>
            <a:ext cx="1158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534400" y="65182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Picture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33" y="0"/>
            <a:ext cx="11870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477000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Type-1 hypersensitivity</a:t>
            </a:r>
          </a:p>
        </p:txBody>
      </p:sp>
      <p:pic>
        <p:nvPicPr>
          <p:cNvPr id="112644" name="Picture 4" descr="Sneeze-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1447801"/>
            <a:ext cx="7924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26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allerg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225"/>
            <a:ext cx="12192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352803" y="152405"/>
            <a:ext cx="74379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3300"/>
                </a:solidFill>
                <a:latin typeface="Verdana" pitchFamily="34" charset="0"/>
              </a:rPr>
              <a:t>Etiological agents</a:t>
            </a: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578600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atopic_dermatitis-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64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0464800" y="533400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Verdana" pitchFamily="34" charset="0"/>
              </a:rPr>
              <a:t>Atopic dermatitis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82037" y="133350"/>
            <a:ext cx="841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  <a:latin typeface="Verdana" pitchFamily="34" charset="0"/>
              </a:rPr>
              <a:t>before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588003" y="152400"/>
            <a:ext cx="245956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  <a:latin typeface="Verdana" pitchFamily="34" charset="0"/>
              </a:rPr>
              <a:t>after</a:t>
            </a:r>
          </a:p>
        </p:txBody>
      </p:sp>
      <p:sp>
        <p:nvSpPr>
          <p:cNvPr id="1639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opic_dermat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7551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FOOD   ALLERGIES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4692" name="Picture 4" descr="ENTT_2011_03_pp04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219200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peanut-allergy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438400"/>
            <a:ext cx="4470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488113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HAY FEVER </a:t>
            </a:r>
            <a:br>
              <a:rPr lang="en-US" altLang="en-US" sz="2800" b="1" smtClean="0"/>
            </a:br>
            <a:r>
              <a:rPr lang="en-US" altLang="en-US" sz="2800" b="1" smtClean="0"/>
              <a:t>{SEASONAL  ALLERGIC  RHINITIS}</a:t>
            </a:r>
          </a:p>
        </p:txBody>
      </p:sp>
      <p:pic>
        <p:nvPicPr>
          <p:cNvPr id="19459" name="Picture 7" descr="400-04219288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11074400" cy="5410200"/>
          </a:xfrm>
        </p:spPr>
      </p:pic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32800" y="6553200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3" y="490538"/>
            <a:ext cx="731096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550400" y="812800"/>
            <a:ext cx="23219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Verdana" pitchFamily="34" charset="0"/>
              </a:rPr>
              <a:t>USE </a:t>
            </a:r>
          </a:p>
          <a:p>
            <a:endParaRPr lang="en-US" altLang="en-US" sz="2400" b="1">
              <a:latin typeface="Verdana" pitchFamily="34" charset="0"/>
            </a:endParaRPr>
          </a:p>
          <a:p>
            <a:r>
              <a:rPr lang="en-US" altLang="en-US" sz="2400" b="1">
                <a:latin typeface="Verdana" pitchFamily="34" charset="0"/>
              </a:rPr>
              <a:t>OF</a:t>
            </a:r>
          </a:p>
          <a:p>
            <a:r>
              <a:rPr lang="en-US" altLang="en-US" sz="2400" b="1">
                <a:latin typeface="Verdana" pitchFamily="34" charset="0"/>
              </a:rPr>
              <a:t> </a:t>
            </a:r>
          </a:p>
          <a:p>
            <a:r>
              <a:rPr lang="en-US" altLang="en-US" sz="2400" b="1">
                <a:latin typeface="Verdana" pitchFamily="34" charset="0"/>
              </a:rPr>
              <a:t>INHALER</a:t>
            </a:r>
          </a:p>
          <a:p>
            <a:endParaRPr lang="en-US" altLang="en-US" sz="2400" b="1">
              <a:latin typeface="Verdana" pitchFamily="34" charset="0"/>
            </a:endParaRPr>
          </a:p>
          <a:p>
            <a:r>
              <a:rPr lang="en-US" altLang="en-US" sz="2400" b="1">
                <a:latin typeface="Verdana" pitchFamily="34" charset="0"/>
              </a:rPr>
              <a:t> FOR</a:t>
            </a:r>
          </a:p>
          <a:p>
            <a:r>
              <a:rPr lang="en-US" altLang="en-US" sz="2400" b="1">
                <a:latin typeface="Verdana" pitchFamily="34" charset="0"/>
              </a:rPr>
              <a:t> </a:t>
            </a:r>
          </a:p>
          <a:p>
            <a:r>
              <a:rPr lang="en-US" altLang="en-US" sz="2400" b="1">
                <a:latin typeface="Verdana" pitchFamily="34" charset="0"/>
              </a:rPr>
              <a:t>ASTHMA</a:t>
            </a:r>
          </a:p>
        </p:txBody>
      </p:sp>
      <p:sp>
        <p:nvSpPr>
          <p:cNvPr id="2048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1785600" cy="609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Type-1 pathogenesis</a:t>
            </a:r>
          </a:p>
        </p:txBody>
      </p:sp>
      <p:pic>
        <p:nvPicPr>
          <p:cNvPr id="2150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400" y="990605"/>
            <a:ext cx="11379200" cy="5629275"/>
          </a:xfrm>
          <a:noFill/>
        </p:spPr>
      </p:pic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18500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711201" y="2612570"/>
          <a:ext cx="10232570" cy="181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4459236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3072669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Deinition</a:t>
                      </a:r>
                      <a:r>
                        <a:rPr lang="en-US" dirty="0" smtClean="0"/>
                        <a:t> &amp; 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Types of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Psychomotor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Mediators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343" y="4743275"/>
            <a:ext cx="8287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*Subtopic of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**  Cognitive, Psychomotor   or Affective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# Must know , Nice to know  &amp; Desire to know </a:t>
            </a:r>
          </a:p>
          <a:p>
            <a:r>
              <a:rPr lang="en-US" sz="2800" dirty="0" smtClean="0"/>
              <a:t>( Table to be prepared as per the above format 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911225"/>
            <a:ext cx="10972800" cy="5334000"/>
          </a:xfrm>
        </p:spPr>
        <p:txBody>
          <a:bodyPr/>
          <a:lstStyle/>
          <a:p>
            <a:pPr algn="ctr">
              <a:buFontTx/>
              <a:buNone/>
              <a:tabLst>
                <a:tab pos="1143000" algn="l"/>
              </a:tabLst>
            </a:pPr>
            <a:r>
              <a:rPr lang="en-US" altLang="en-US" smtClean="0"/>
              <a:t>   </a:t>
            </a:r>
            <a:r>
              <a:rPr lang="en-US" altLang="en-US" b="1" smtClean="0"/>
              <a:t>TYPE I. IMMEDIATE OR ANAPHYLACTIC HYPERSENSITIVITY</a:t>
            </a:r>
            <a:endParaRPr lang="en-US" altLang="en-US" smtClean="0"/>
          </a:p>
          <a:p>
            <a:pPr>
              <a:tabLst>
                <a:tab pos="1143000" algn="l"/>
              </a:tabLst>
            </a:pPr>
            <a:r>
              <a:rPr lang="en-US" altLang="en-US" smtClean="0"/>
              <a:t>	- Antibody involved: </a:t>
            </a:r>
            <a:r>
              <a:rPr lang="en-US" altLang="en-US" b="1" smtClean="0"/>
              <a:t>IgE</a:t>
            </a:r>
            <a:r>
              <a:rPr lang="en-US" altLang="en-US" smtClean="0"/>
              <a:t> </a:t>
            </a:r>
          </a:p>
          <a:p>
            <a:pPr>
              <a:tabLst>
                <a:tab pos="1143000" algn="l"/>
              </a:tabLst>
            </a:pPr>
            <a:r>
              <a:rPr lang="en-US" altLang="en-US" smtClean="0"/>
              <a:t>	- effector cells</a:t>
            </a:r>
            <a:r>
              <a:rPr lang="en-US" altLang="en-US" u="sng" smtClean="0"/>
              <a:t> </a:t>
            </a:r>
            <a:r>
              <a:rPr lang="en-US" altLang="en-US" smtClean="0"/>
              <a:t>: tissue </a:t>
            </a:r>
            <a:r>
              <a:rPr lang="en-US" altLang="en-US" sz="2800" b="1" smtClean="0"/>
              <a:t>mast cells</a:t>
            </a:r>
            <a:r>
              <a:rPr lang="en-US" altLang="en-US" smtClean="0"/>
              <a:t> and circulating </a:t>
            </a:r>
            <a:r>
              <a:rPr lang="en-US" altLang="en-US" sz="2800" b="1" smtClean="0"/>
              <a:t>basophils</a:t>
            </a:r>
            <a:endParaRPr lang="en-US" altLang="en-US" sz="2800" smtClean="0"/>
          </a:p>
          <a:p>
            <a:pPr>
              <a:tabLst>
                <a:tab pos="1143000" algn="l"/>
              </a:tabLst>
            </a:pPr>
            <a:r>
              <a:rPr lang="en-US" altLang="en-US" smtClean="0"/>
              <a:t>	- mediators: histamine, Eosinophil Chemotactic Factor (ECF)</a:t>
            </a:r>
          </a:p>
          <a:p>
            <a:pPr lvl="1">
              <a:buFontTx/>
              <a:buNone/>
              <a:tabLst>
                <a:tab pos="1143000" algn="l"/>
              </a:tabLst>
            </a:pPr>
            <a:r>
              <a:rPr lang="en-US" altLang="en-US" smtClean="0"/>
              <a:t>	</a:t>
            </a:r>
            <a:r>
              <a:rPr lang="en-US" altLang="en-US" b="1" smtClean="0"/>
              <a:t>- </a:t>
            </a:r>
            <a:r>
              <a:rPr lang="en-US" altLang="en-US" u="sng" smtClean="0"/>
              <a:t>Clinical States</a:t>
            </a:r>
            <a:r>
              <a:rPr lang="en-US" altLang="en-US" b="1" smtClean="0"/>
              <a:t>: Hay fever, asthma, eczema, anaphylactic  shock, helminthic infxn</a:t>
            </a:r>
            <a:endParaRPr lang="en-IN" altLang="en-US" smtClean="0"/>
          </a:p>
        </p:txBody>
      </p:sp>
      <p:sp>
        <p:nvSpPr>
          <p:cNvPr id="2253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1.gif - 7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0"/>
            <a:ext cx="1137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01051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age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432800" y="6477000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en-US" sz="2800" b="1" baseline="3000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 contact of Ag with circulating </a:t>
            </a:r>
            <a:r>
              <a:rPr lang="en-US" altLang="en-US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-lymphocytes with Fab portion of Ab present on surface.</a:t>
            </a:r>
          </a:p>
          <a:p>
            <a:pPr eaLnBrk="1" hangingPunct="1">
              <a:buFontTx/>
              <a:buNone/>
            </a:pPr>
            <a:endParaRPr lang="en-US" altLang="en-US" sz="2800" b="1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 algn="ctr" eaLnBrk="1" hangingPunct="1"/>
            <a:endParaRPr lang="en-US" altLang="en-US" sz="2000" b="1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Activation of B-lymphocytes present it to </a:t>
            </a:r>
            <a:r>
              <a:rPr lang="en-US" altLang="en-US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-cell which differentiate into TH-2 which releases mediators  VIZ..    IL-4, IL-5 which causes activation of </a:t>
            </a:r>
            <a:r>
              <a:rPr lang="en-US" altLang="en-US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-cell into plasma cell.</a:t>
            </a:r>
          </a:p>
          <a:p>
            <a:pPr algn="ctr" eaLnBrk="1" hangingPunct="1">
              <a:buFontTx/>
              <a:buNone/>
            </a:pPr>
            <a:endParaRPr lang="en-US" altLang="en-US" sz="2800" b="1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			IgE secretion plasma cell formed by activated   </a:t>
            </a:r>
            <a:r>
              <a:rPr lang="en-US" altLang="en-US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-lymphocytes.</a:t>
            </a:r>
          </a:p>
          <a:p>
            <a:pPr eaLnBrk="1" hangingPunct="1"/>
            <a:endParaRPr lang="en-US" altLang="en-US" sz="2800" b="1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IgE binds to Fc - receptors on mast cells, basophils 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latin typeface="Calibri" pitchFamily="34" charset="0"/>
                <a:cs typeface="Calibri" pitchFamily="34" charset="0"/>
              </a:rPr>
              <a:t>[effector cells of type-1 reactions.]</a:t>
            </a:r>
            <a:endParaRPr lang="en-US" altLang="en-US" sz="1800" b="1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altLang="en-US" sz="1800" b="1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altLang="en-US" sz="1800" b="1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altLang="en-US" sz="1200" b="1" smtClean="0"/>
          </a:p>
          <a:p>
            <a:pPr eaLnBrk="1" hangingPunct="1"/>
            <a:endParaRPr lang="en-US" altLang="en-US" sz="1200" b="1" smtClean="0"/>
          </a:p>
          <a:p>
            <a:pPr eaLnBrk="1" hangingPunct="1">
              <a:buFontTx/>
              <a:buNone/>
            </a:pPr>
            <a:endParaRPr lang="en-US" altLang="en-US" sz="1200" b="1" smtClean="0"/>
          </a:p>
        </p:txBody>
      </p:sp>
      <p:sp>
        <p:nvSpPr>
          <p:cNvPr id="25603" name="Down Arrow 4"/>
          <p:cNvSpPr>
            <a:spLocks noChangeArrowheads="1"/>
          </p:cNvSpPr>
          <p:nvPr/>
        </p:nvSpPr>
        <p:spPr bwMode="auto">
          <a:xfrm>
            <a:off x="5486400" y="609600"/>
            <a:ext cx="645584" cy="381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IN" altLang="en-US">
              <a:solidFill>
                <a:srgbClr val="FF0000"/>
              </a:solidFill>
            </a:endParaRPr>
          </a:p>
        </p:txBody>
      </p:sp>
      <p:sp>
        <p:nvSpPr>
          <p:cNvPr id="25604" name="Down Arrow 5"/>
          <p:cNvSpPr>
            <a:spLocks noChangeArrowheads="1"/>
          </p:cNvSpPr>
          <p:nvPr/>
        </p:nvSpPr>
        <p:spPr bwMode="auto">
          <a:xfrm>
            <a:off x="5791200" y="609600"/>
            <a:ext cx="645584" cy="381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IN" altLang="en-US">
              <a:solidFill>
                <a:srgbClr val="FF0000"/>
              </a:solidFill>
            </a:endParaRPr>
          </a:p>
        </p:txBody>
      </p:sp>
      <p:sp>
        <p:nvSpPr>
          <p:cNvPr id="25605" name="AutoShape 13"/>
          <p:cNvSpPr>
            <a:spLocks noChangeArrowheads="1"/>
          </p:cNvSpPr>
          <p:nvPr/>
        </p:nvSpPr>
        <p:spPr bwMode="auto">
          <a:xfrm>
            <a:off x="5791200" y="1143000"/>
            <a:ext cx="406400" cy="609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25606" name="AutoShape 13"/>
          <p:cNvSpPr>
            <a:spLocks noChangeArrowheads="1"/>
          </p:cNvSpPr>
          <p:nvPr/>
        </p:nvSpPr>
        <p:spPr bwMode="auto">
          <a:xfrm>
            <a:off x="5791200" y="3200400"/>
            <a:ext cx="406400" cy="533400"/>
          </a:xfrm>
          <a:prstGeom prst="downArrow">
            <a:avLst>
              <a:gd name="adj1" fmla="val 50000"/>
              <a:gd name="adj2" fmla="val 749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25607" name="AutoShape 13"/>
          <p:cNvSpPr>
            <a:spLocks noChangeArrowheads="1"/>
          </p:cNvSpPr>
          <p:nvPr/>
        </p:nvSpPr>
        <p:spPr bwMode="auto">
          <a:xfrm>
            <a:off x="5892800" y="4648200"/>
            <a:ext cx="406400" cy="533400"/>
          </a:xfrm>
          <a:prstGeom prst="downArrow">
            <a:avLst>
              <a:gd name="adj1" fmla="val 50000"/>
              <a:gd name="adj2" fmla="val 749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2560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>
                <a:latin typeface="Calibri" pitchFamily="34" charset="0"/>
                <a:cs typeface="Calibri" pitchFamily="34" charset="0"/>
              </a:rPr>
              <a:t>Sensitization of effector cells.</a:t>
            </a:r>
          </a:p>
          <a:p>
            <a:pPr eaLnBrk="1" hangingPunct="1"/>
            <a:endParaRPr lang="en-US" altLang="en-US" b="1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smtClean="0">
                <a:latin typeface="Calibri" pitchFamily="34" charset="0"/>
                <a:cs typeface="Calibri" pitchFamily="34" charset="0"/>
              </a:rPr>
              <a:t>During 2</a:t>
            </a:r>
            <a:r>
              <a:rPr lang="en-US" altLang="en-US" b="1" baseline="3000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altLang="en-US" b="1" smtClean="0">
                <a:latin typeface="Calibri" pitchFamily="34" charset="0"/>
                <a:cs typeface="Calibri" pitchFamily="34" charset="0"/>
              </a:rPr>
              <a:t> contact with same Ag by IgE on effector cells set cell damage.</a:t>
            </a:r>
          </a:p>
          <a:p>
            <a:pPr eaLnBrk="1" hangingPunct="1">
              <a:buFontTx/>
              <a:buNone/>
            </a:pPr>
            <a:endParaRPr lang="en-US" altLang="en-US" b="1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smtClean="0">
                <a:latin typeface="Calibri" pitchFamily="34" charset="0"/>
                <a:cs typeface="Calibri" pitchFamily="34" charset="0"/>
              </a:rPr>
              <a:t>Membrane lysis, influx of Na+ &amp; water leading to degranulation of mast cell</a:t>
            </a:r>
          </a:p>
          <a:p>
            <a:pPr algn="ctr" eaLnBrk="1" hangingPunct="1">
              <a:buFontTx/>
              <a:buNone/>
            </a:pPr>
            <a:endParaRPr lang="en-US" altLang="en-US" b="1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smtClean="0">
                <a:latin typeface="Calibri" pitchFamily="34" charset="0"/>
                <a:cs typeface="Calibri" pitchFamily="34" charset="0"/>
              </a:rPr>
              <a:t>Pro - inflammatory substance like histamine, leukotrienes, prostaglandin etc leads to inflammation</a:t>
            </a:r>
          </a:p>
          <a:p>
            <a:endParaRPr lang="en-IN" altLang="en-US" smtClean="0"/>
          </a:p>
        </p:txBody>
      </p:sp>
      <p:sp>
        <p:nvSpPr>
          <p:cNvPr id="26627" name="AutoShape 13"/>
          <p:cNvSpPr>
            <a:spLocks noChangeArrowheads="1"/>
          </p:cNvSpPr>
          <p:nvPr/>
        </p:nvSpPr>
        <p:spPr bwMode="auto">
          <a:xfrm>
            <a:off x="5283200" y="2362200"/>
            <a:ext cx="406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26628" name="AutoShape 13"/>
          <p:cNvSpPr>
            <a:spLocks noChangeArrowheads="1"/>
          </p:cNvSpPr>
          <p:nvPr/>
        </p:nvSpPr>
        <p:spPr bwMode="auto">
          <a:xfrm>
            <a:off x="5384800" y="4038600"/>
            <a:ext cx="406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26629" name="AutoShape 13"/>
          <p:cNvSpPr>
            <a:spLocks noChangeArrowheads="1"/>
          </p:cNvSpPr>
          <p:nvPr/>
        </p:nvSpPr>
        <p:spPr bwMode="auto">
          <a:xfrm>
            <a:off x="5384800" y="685800"/>
            <a:ext cx="406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2663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sz="half" idx="4294967295"/>
          </p:nvPr>
        </p:nvSpPr>
        <p:spPr>
          <a:xfrm>
            <a:off x="4978400" y="0"/>
            <a:ext cx="7213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smtClean="0"/>
              <a:t>- increase vascular  permeability.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- smooth muscle contraction.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- early vasoconstriction followed by vasodilation.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- increase gastric secretion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- increased nasal &amp;lacrimal secretion.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- increase migration of eiosinophil &amp;basophil to site of local injury.; as wel as eiosinophilia  &amp; basophilia.  </a:t>
            </a:r>
          </a:p>
        </p:txBody>
      </p:sp>
      <p:pic>
        <p:nvPicPr>
          <p:cNvPr id="27651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" y="381000"/>
            <a:ext cx="5384800" cy="5715000"/>
          </a:xfrm>
          <a:noFill/>
        </p:spPr>
      </p:pic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07917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TYPE 1 HYPERSENSITIVITY ANAPHYLAXIS</a:t>
            </a:r>
          </a:p>
        </p:txBody>
      </p:sp>
      <p:sp>
        <p:nvSpPr>
          <p:cNvPr id="286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This is the </a:t>
            </a:r>
            <a:r>
              <a:rPr lang="en-US" altLang="en-US" b="1" smtClean="0">
                <a:solidFill>
                  <a:srgbClr val="FF0000"/>
                </a:solidFill>
              </a:rPr>
              <a:t>CLASSICAL IMMEDIATE HYPERSENSITIVITY REACTION.</a:t>
            </a:r>
          </a:p>
          <a:p>
            <a:pPr eaLnBrk="1" hangingPunct="1"/>
            <a:r>
              <a:rPr lang="en-US" altLang="en-US" b="1" smtClean="0"/>
              <a:t>A very minute dose, antigens &amp; haptens  can sensitise the host &amp; induce anaphylaxis.</a:t>
            </a:r>
          </a:p>
          <a:p>
            <a:pPr eaLnBrk="1" hangingPunct="1"/>
            <a:r>
              <a:rPr lang="en-US" altLang="en-US" b="1" smtClean="0"/>
              <a:t>There should be </a:t>
            </a:r>
            <a:r>
              <a:rPr lang="en-US" altLang="en-US" b="1" smtClean="0">
                <a:solidFill>
                  <a:srgbClr val="FF0000"/>
                </a:solidFill>
              </a:rPr>
              <a:t>interval of 2-3 weeks </a:t>
            </a:r>
            <a:r>
              <a:rPr lang="en-US" altLang="en-US" b="1" smtClean="0"/>
              <a:t>between </a:t>
            </a:r>
            <a:r>
              <a:rPr lang="en-US" altLang="en-US" b="1" smtClean="0">
                <a:solidFill>
                  <a:srgbClr val="FF0000"/>
                </a:solidFill>
              </a:rPr>
              <a:t>Sensitising Dose &amp; Shocking Dose.</a:t>
            </a:r>
          </a:p>
          <a:p>
            <a:pPr eaLnBrk="1" hangingPunct="1"/>
            <a:r>
              <a:rPr lang="en-US" altLang="en-US" b="1" smtClean="0"/>
              <a:t>The Shocking Dose is effective when given </a:t>
            </a:r>
            <a:r>
              <a:rPr lang="en-US" altLang="en-US" b="1" smtClean="0">
                <a:solidFill>
                  <a:srgbClr val="FF0000"/>
                </a:solidFill>
              </a:rPr>
              <a:t>Intravenously</a:t>
            </a:r>
            <a:r>
              <a:rPr lang="en-US" altLang="en-US" b="1" smtClean="0"/>
              <a:t>, less effective Intraperitoneally, Subcutaneously &amp; least effective Intradermally. </a:t>
            </a: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133350"/>
            <a:ext cx="1219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/>
              <a:t>The clinical effects  are due to </a:t>
            </a:r>
            <a:r>
              <a:rPr lang="en-US" altLang="en-US" sz="4000" b="1">
                <a:solidFill>
                  <a:srgbClr val="FF0000"/>
                </a:solidFill>
              </a:rPr>
              <a:t>smooth muscle contraction </a:t>
            </a:r>
            <a:r>
              <a:rPr lang="en-US" altLang="en-US" sz="4000" b="1"/>
              <a:t>or </a:t>
            </a:r>
            <a:r>
              <a:rPr lang="en-US" altLang="en-US" sz="4000" b="1">
                <a:solidFill>
                  <a:srgbClr val="FF0000"/>
                </a:solidFill>
              </a:rPr>
              <a:t>increased vascular permeability</a:t>
            </a:r>
            <a:r>
              <a:rPr lang="en-US" altLang="en-US" sz="4000" b="1"/>
              <a:t>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4000" b="1"/>
          </a:p>
          <a:p>
            <a:pPr eaLnBrk="1" hangingPunct="1">
              <a:spcBef>
                <a:spcPct val="20000"/>
              </a:spcBef>
            </a:pPr>
            <a:endParaRPr lang="en-US" altLang="en-US" sz="4000" b="1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/>
              <a:t>Other changes seen are </a:t>
            </a:r>
            <a:r>
              <a:rPr lang="en-US" altLang="en-US" sz="4000" b="1">
                <a:solidFill>
                  <a:srgbClr val="FF0000"/>
                </a:solidFill>
              </a:rPr>
              <a:t>edema</a:t>
            </a:r>
            <a:r>
              <a:rPr lang="en-US" altLang="en-US" sz="4000" b="1"/>
              <a:t>, </a:t>
            </a:r>
            <a:r>
              <a:rPr lang="en-US" altLang="en-US" sz="4000" b="1">
                <a:solidFill>
                  <a:srgbClr val="FF0000"/>
                </a:solidFill>
              </a:rPr>
              <a:t>decreased coagulability </a:t>
            </a:r>
            <a:r>
              <a:rPr lang="en-US" altLang="en-US" sz="4000" b="1"/>
              <a:t>of </a:t>
            </a:r>
            <a:r>
              <a:rPr lang="en-US" altLang="en-US" sz="4000" b="1">
                <a:solidFill>
                  <a:srgbClr val="FF0000"/>
                </a:solidFill>
              </a:rPr>
              <a:t>blood</a:t>
            </a:r>
            <a:r>
              <a:rPr lang="en-US" altLang="en-US" sz="4000" b="1"/>
              <a:t>, fall in</a:t>
            </a:r>
            <a:r>
              <a:rPr lang="en-US" altLang="en-US" sz="4000" b="1">
                <a:solidFill>
                  <a:srgbClr val="FF0000"/>
                </a:solidFill>
              </a:rPr>
              <a:t> blood pressure</a:t>
            </a:r>
            <a:r>
              <a:rPr lang="en-US" altLang="en-US" sz="4000" b="1"/>
              <a:t>, </a:t>
            </a:r>
            <a:r>
              <a:rPr lang="en-US" altLang="en-US" sz="4000" b="1">
                <a:solidFill>
                  <a:srgbClr val="FF0000"/>
                </a:solidFill>
              </a:rPr>
              <a:t>temperature</a:t>
            </a:r>
            <a:r>
              <a:rPr lang="en-US" altLang="en-US" sz="4000" b="1"/>
              <a:t>, </a:t>
            </a:r>
            <a:r>
              <a:rPr lang="en-US" altLang="en-US" sz="4000" b="1">
                <a:solidFill>
                  <a:srgbClr val="FF0000"/>
                </a:solidFill>
              </a:rPr>
              <a:t>Leucopenia</a:t>
            </a:r>
            <a:r>
              <a:rPr lang="en-US" altLang="en-US" sz="4000" b="1"/>
              <a:t>, </a:t>
            </a:r>
            <a:r>
              <a:rPr lang="en-US" altLang="en-US" sz="4000" b="1">
                <a:solidFill>
                  <a:srgbClr val="FF0000"/>
                </a:solidFill>
              </a:rPr>
              <a:t>Thrombocytopenia</a:t>
            </a:r>
            <a:r>
              <a:rPr lang="en-US" altLang="en-US" sz="4000" b="1"/>
              <a:t>.</a:t>
            </a:r>
            <a:br>
              <a:rPr lang="en-US" altLang="en-US" sz="4000" b="1"/>
            </a:br>
            <a:endParaRPr lang="en-US" altLang="en-US" sz="4000" b="1"/>
          </a:p>
        </p:txBody>
      </p:sp>
      <p:sp>
        <p:nvSpPr>
          <p:cNvPr id="2969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FF0000"/>
                </a:solidFill>
              </a:rPr>
              <a:t>SYMPTOMS &amp; SIGN OF ANAPHYLACTIC SHOCK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6172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Itching of scalp &amp; tongue, Flushing of the skin over the whole body, Difficulty in breathing due to bronchial spasm, Nausea, Vomiting, Abdominal pain, Diarrhoea- sometimes with blood in the stool, Acute hypotension, Loss of consciousness &amp; Death follows.</a:t>
            </a: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228605"/>
            <a:ext cx="11277600" cy="5897563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Human Anaphylaxis is mostly seen following Injections of Antibiotics or other drugs &amp; Insect stings.</a:t>
            </a:r>
          </a:p>
          <a:p>
            <a:pPr eaLnBrk="1" hangingPunct="1">
              <a:buFontTx/>
              <a:buNone/>
            </a:pPr>
            <a:endParaRPr lang="en-US" altLang="en-US" sz="4000" b="1" smtClean="0"/>
          </a:p>
          <a:p>
            <a:pPr eaLnBrk="1" hangingPunct="1"/>
            <a:r>
              <a:rPr lang="en-US" altLang="en-US" sz="4000" b="1" smtClean="0"/>
              <a:t>Adrenaline 0.5ml of a 1 in 1000 solution –subcutaneously or Intramuscularly – dose repeated up to a total of 2ml over 15 mins.</a:t>
            </a:r>
          </a:p>
          <a:p>
            <a:endParaRPr lang="en-IN" altLang="en-US" sz="4000" smtClean="0"/>
          </a:p>
        </p:txBody>
      </p:sp>
      <p:sp>
        <p:nvSpPr>
          <p:cNvPr id="3174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of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&amp; Introduction</a:t>
            </a:r>
          </a:p>
          <a:p>
            <a:r>
              <a:rPr lang="en-US" dirty="0" smtClean="0"/>
              <a:t>Classification of Hypersensitivity Reactions</a:t>
            </a:r>
          </a:p>
          <a:p>
            <a:r>
              <a:rPr lang="en-US" dirty="0" smtClean="0"/>
              <a:t>Type 1, 2, 3 &amp; 4 Hypersensitivity Reactions</a:t>
            </a:r>
          </a:p>
          <a:p>
            <a:r>
              <a:rPr lang="en-US" dirty="0" smtClean="0"/>
              <a:t>Mediators of Hypersensitivity Reactions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CUTANEOUS ANAPHYLAXIS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When shocking dose of antigen is given Intradermally to a sensitized host – it develops a Wheal &amp; Flare response( Local anaphylaxis) characterized by pale central area of puffiness due to edema( Wheal) &amp; hyperemia &amp; subsequent Erythema (Flare).</a:t>
            </a:r>
          </a:p>
          <a:p>
            <a:pPr eaLnBrk="1" hangingPunct="1"/>
            <a:r>
              <a:rPr lang="en-US" altLang="en-US" b="1" smtClean="0"/>
              <a:t>It is useful in testing for hypersensitivity &amp; identifying the allergen.</a:t>
            </a:r>
          </a:p>
          <a:p>
            <a:pPr eaLnBrk="1" hangingPunct="1"/>
            <a:r>
              <a:rPr lang="en-US" altLang="en-US" b="1" smtClean="0"/>
              <a:t>Skin test may lead to serious even Fatal Reaction so Adrenaline is kept ready.</a:t>
            </a: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</a:rPr>
              <a:t>PASSIVE CUTANEOUS ANAPHYLAXIS</a:t>
            </a:r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12192000" cy="6019800"/>
          </a:xfrm>
        </p:spPr>
        <p:txBody>
          <a:bodyPr/>
          <a:lstStyle/>
          <a:p>
            <a:pPr eaLnBrk="1" hangingPunct="1"/>
            <a:r>
              <a:rPr lang="en-US" altLang="en-US" sz="3400" b="1" smtClean="0"/>
              <a:t>When a small volume of antibiotics are given Intradermally in normal animal, followed by mixture of Antigen &amp; dye (Evan’s blue) given Intravenously after 4-24 hrs – host develops immediate blueing at the site of intradermal injury due to vasodialation &amp; increased capillary permeability- Wheal &amp; Flare Reaction.</a:t>
            </a:r>
          </a:p>
          <a:p>
            <a:pPr eaLnBrk="1" hangingPunct="1"/>
            <a:r>
              <a:rPr lang="en-US" altLang="en-US" sz="3400" b="1" smtClean="0"/>
              <a:t>It is used to detect human IgG as it is heterotropic &amp; not IgE as it is homotropic. </a:t>
            </a: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MECHANISM OF ANAPHYLAXIS</a:t>
            </a:r>
          </a:p>
        </p:txBody>
      </p:sp>
      <p:sp>
        <p:nvSpPr>
          <p:cNvPr id="348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12192000" cy="5562600"/>
          </a:xfrm>
        </p:spPr>
        <p:txBody>
          <a:bodyPr/>
          <a:lstStyle/>
          <a:p>
            <a:pPr eaLnBrk="1" hangingPunct="1"/>
            <a:r>
              <a:rPr lang="en-US" altLang="en-US" sz="3000" b="1" smtClean="0"/>
              <a:t>Only Cytotropic IgE participate( IgE bound to surface receptors on Mast cells &amp; Basophils by Fc end) &amp; not circulatory IgE.</a:t>
            </a:r>
          </a:p>
          <a:p>
            <a:pPr eaLnBrk="1" hangingPunct="1"/>
            <a:r>
              <a:rPr lang="en-US" altLang="en-US" sz="3000" b="1" smtClean="0"/>
              <a:t>When shocking dose of antigen is given, Ag combine with cell bound IgE on mast cells rapidly, the Ag-Ab complex stimulates mast cells &amp; basophils to release mediators resulting in the clinical manifestation of Anaphylaxis.( the Ag – Ab crosslinking increases the permeability of the cells to Ca++ &amp; leads to degranulation , with release of biologically active substances)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6198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4968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solidFill>
                  <a:srgbClr val="FF0000"/>
                </a:solidFill>
              </a:rPr>
              <a:t>PRIMARY MEDIATORS OF ANAPHYLAXIS </a:t>
            </a:r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-304800" y="990600"/>
            <a:ext cx="12496800" cy="5867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 b="1" u="sng" smtClean="0">
                <a:solidFill>
                  <a:srgbClr val="FF0000"/>
                </a:solidFill>
              </a:rPr>
              <a:t>HISTAMINE:</a:t>
            </a:r>
            <a:r>
              <a:rPr lang="en-US" altLang="en-US" sz="2800" b="1" smtClean="0"/>
              <a:t> 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b="1" smtClean="0"/>
              <a:t>It is most important vasoactive amine, formed by decarboxylation of Histidine found in granules of mast cells , basophils &amp; plateletes.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b="1" smtClean="0"/>
              <a:t>When released in the skin, histamine stimulates sensory nerve producing burning &amp; itching sensations.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b="1" smtClean="0"/>
              <a:t>It causes vasodialation &amp; hyperemia by an Axon reflex(Flare Effect) &amp; edema by increasing capillary permeability ( Wheal Effect), vasodialation (in organs including Vasculature, Intestine, Uterus &amp; Bronchioles), &amp; smooth muscle contraction.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en-US" sz="2800" b="1" u="sng" smtClean="0"/>
          </a:p>
        </p:txBody>
      </p:sp>
      <p:sp>
        <p:nvSpPr>
          <p:cNvPr id="3584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PRIMARY MEDIATORS contd.</a:t>
            </a:r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12192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2.</a:t>
            </a:r>
            <a:r>
              <a:rPr lang="en-US" altLang="en-US" b="1" smtClean="0"/>
              <a:t> </a:t>
            </a:r>
            <a:r>
              <a:rPr lang="en-US" altLang="en-US" b="1" u="sng" smtClean="0">
                <a:solidFill>
                  <a:srgbClr val="FF0000"/>
                </a:solidFill>
              </a:rPr>
              <a:t>SEROTONIN</a:t>
            </a:r>
            <a:r>
              <a:rPr lang="en-US" altLang="en-US" b="1" u="sng" smtClean="0"/>
              <a:t>:</a:t>
            </a:r>
            <a:r>
              <a:rPr lang="en-US" altLang="en-US" b="1" smtClean="0"/>
              <a:t> 5 Hydroxy Trytamine</a:t>
            </a:r>
          </a:p>
          <a:p>
            <a:pPr eaLnBrk="1" hangingPunct="1"/>
            <a:r>
              <a:rPr lang="en-US" altLang="en-US" b="1" smtClean="0"/>
              <a:t>It is formed by decarboxylation of Tryptophan.</a:t>
            </a:r>
          </a:p>
          <a:p>
            <a:pPr eaLnBrk="1" hangingPunct="1"/>
            <a:r>
              <a:rPr lang="en-US" altLang="en-US" b="1" smtClean="0"/>
              <a:t>It is found in Intestinal Mucosa , Brain Tissues &amp; Plateletes.</a:t>
            </a:r>
          </a:p>
          <a:p>
            <a:pPr eaLnBrk="1" hangingPunct="1"/>
            <a:r>
              <a:rPr lang="en-US" altLang="en-US" b="1" smtClean="0"/>
              <a:t>It causes smooth muscle contraction, increased capillary permeability &amp; vaso-constriction.</a:t>
            </a:r>
          </a:p>
          <a:p>
            <a:pPr eaLnBrk="1" hangingPunct="1"/>
            <a:endParaRPr lang="en-US" altLang="en-US" b="1" u="sng" smtClean="0"/>
          </a:p>
        </p:txBody>
      </p:sp>
      <p:sp>
        <p:nvSpPr>
          <p:cNvPr id="3686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PRIMARY MEDIATORS contd.</a:t>
            </a:r>
          </a:p>
        </p:txBody>
      </p:sp>
      <p:sp>
        <p:nvSpPr>
          <p:cNvPr id="3789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1582400" cy="5638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altLang="en-US" sz="3000" b="1" u="sng" smtClean="0">
                <a:solidFill>
                  <a:srgbClr val="FF0000"/>
                </a:solidFill>
              </a:rPr>
              <a:t>CHEMOTACTIC FACTOR:</a:t>
            </a:r>
            <a:endParaRPr lang="en-US" altLang="en-US" sz="3000" b="1" smtClean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sz="3000" b="1" smtClean="0"/>
              <a:t>They are acidic tetrapeptides released from mast cells granules which are strongly chemotactic for Eosinophil( ECF-A), &amp; contribute to eosinophilia.( a hypersensitivity feature)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sz="3000" b="1" smtClean="0"/>
              <a:t>NCF-A – attracts neutrophils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sz="3000" b="1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</a:rPr>
              <a:t>4. </a:t>
            </a:r>
            <a:r>
              <a:rPr lang="en-US" altLang="en-US" sz="3000" b="1" u="sng" smtClean="0">
                <a:solidFill>
                  <a:srgbClr val="FF0000"/>
                </a:solidFill>
              </a:rPr>
              <a:t>HEPARIN:</a:t>
            </a:r>
            <a:r>
              <a:rPr lang="en-US" altLang="en-US" sz="3000" b="1" smtClean="0"/>
              <a:t> It</a:t>
            </a:r>
            <a:r>
              <a:rPr lang="en-US" altLang="en-US" sz="3000" b="1" i="1" smtClean="0"/>
              <a:t> </a:t>
            </a:r>
            <a:r>
              <a:rPr lang="en-US" altLang="en-US" sz="3000" b="1" smtClean="0"/>
              <a:t>is Acidic Mucopolysaccharide.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en-US" altLang="en-US" sz="3000" b="1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</a:rPr>
              <a:t>5. </a:t>
            </a:r>
            <a:r>
              <a:rPr lang="en-US" altLang="en-US" sz="3000" b="1" u="sng" smtClean="0">
                <a:solidFill>
                  <a:srgbClr val="FF0000"/>
                </a:solidFill>
              </a:rPr>
              <a:t>PROTEASES &amp; HYDROLASES: </a:t>
            </a:r>
            <a:r>
              <a:rPr lang="en-US" altLang="en-US" sz="3000" b="1" u="sng" smtClean="0"/>
              <a:t> </a:t>
            </a:r>
            <a:r>
              <a:rPr lang="en-US" altLang="en-US" sz="3000" b="1" smtClean="0"/>
              <a:t>Enzymatic mediators released from mast cells. </a:t>
            </a:r>
          </a:p>
        </p:txBody>
      </p:sp>
      <p:sp>
        <p:nvSpPr>
          <p:cNvPr id="3789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SEC. MEDIATORS OF ANAPHYLAXIS</a:t>
            </a:r>
          </a:p>
        </p:txBody>
      </p:sp>
      <p:sp>
        <p:nvSpPr>
          <p:cNvPr id="389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u="sng" smtClean="0">
                <a:solidFill>
                  <a:srgbClr val="FF0000"/>
                </a:solidFill>
              </a:rPr>
              <a:t>PROSTAGLANDINS &amp; LEUCOTRIENES</a:t>
            </a:r>
            <a:r>
              <a:rPr lang="en-US" altLang="en-US" b="1" smtClean="0">
                <a:solidFill>
                  <a:srgbClr val="FF0000"/>
                </a:solidFill>
              </a:rPr>
              <a:t> :</a:t>
            </a:r>
            <a:r>
              <a:rPr lang="en-US" altLang="en-US" b="1" smtClean="0"/>
              <a:t> 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b="1" smtClean="0"/>
              <a:t>They are derived from 2 different pathways- the Lipoxygenase pathway leads to formation of leucotrienes, the Cyclo-Oxygenase pathway leads to formation of Prostaglandins &amp; Thromboxane.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b="1" smtClean="0"/>
              <a:t>They produce slow, sustained contraction of smooth muscle so called as Slow Reacting Substance of Anaphylaxis(SRS-A)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en-US" altLang="en-US" b="1" smtClean="0"/>
              <a:t>Prostaglandins  F2a &amp; Thromboxane A2 are powerful, transient bronchoconstrictors.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389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SECONDARY MEDIATORS contd.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2.</a:t>
            </a:r>
            <a:r>
              <a:rPr lang="en-US" b="1" u="sng" dirty="0">
                <a:solidFill>
                  <a:srgbClr val="FF0000"/>
                </a:solidFill>
              </a:rPr>
              <a:t>PLATELET ACTIVATING FACTOR</a:t>
            </a:r>
            <a:r>
              <a:rPr lang="en-US" b="1" dirty="0">
                <a:solidFill>
                  <a:srgbClr val="FF0000"/>
                </a:solidFill>
              </a:rPr>
              <a:t> ( PAF):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It is low molecular weight lipid released from </a:t>
            </a:r>
            <a:r>
              <a:rPr lang="en-US" b="1" dirty="0" err="1"/>
              <a:t>Basophils</a:t>
            </a:r>
            <a:r>
              <a:rPr lang="en-US" b="1" dirty="0"/>
              <a:t> which causes aggregation of platelet &amp; release of their </a:t>
            </a:r>
            <a:r>
              <a:rPr lang="en-US" b="1" dirty="0" err="1"/>
              <a:t>vasoactive</a:t>
            </a:r>
            <a:r>
              <a:rPr lang="en-US" b="1" dirty="0"/>
              <a:t> amine.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b="1" u="sng" dirty="0">
                <a:solidFill>
                  <a:srgbClr val="FF0000"/>
                </a:solidFill>
              </a:rPr>
              <a:t>OTHER MEDIATORS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  <a:r>
              <a:rPr lang="en-US" b="1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Anaphylatoxin</a:t>
            </a:r>
            <a:r>
              <a:rPr lang="en-US" b="1" dirty="0"/>
              <a:t> released  by Complement Activation &amp; </a:t>
            </a:r>
            <a:r>
              <a:rPr lang="en-US" b="1" dirty="0" err="1"/>
              <a:t>Bradykinin</a:t>
            </a:r>
            <a:r>
              <a:rPr lang="en-US" b="1" dirty="0"/>
              <a:t> &amp; other </a:t>
            </a:r>
            <a:r>
              <a:rPr lang="en-US" b="1" dirty="0" err="1"/>
              <a:t>Kinins</a:t>
            </a:r>
            <a:r>
              <a:rPr lang="en-US" b="1" dirty="0"/>
              <a:t> formed from Plasma </a:t>
            </a:r>
            <a:r>
              <a:rPr lang="en-US" b="1" dirty="0" err="1"/>
              <a:t>Kininogens</a:t>
            </a:r>
            <a:r>
              <a:rPr lang="en-US" b="1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* </a:t>
            </a:r>
            <a:r>
              <a:rPr lang="en-US" b="1" u="sng" dirty="0">
                <a:solidFill>
                  <a:srgbClr val="FF0000"/>
                </a:solidFill>
              </a:rPr>
              <a:t>ANAPHYLACTOID REACTION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b="1" dirty="0"/>
              <a:t>Intravenous injection of peptone, </a:t>
            </a:r>
            <a:r>
              <a:rPr lang="en-US" b="1" dirty="0" err="1"/>
              <a:t>trypsin</a:t>
            </a:r>
            <a:r>
              <a:rPr lang="en-US" b="1" dirty="0"/>
              <a:t> &amp; other substances provokes</a:t>
            </a:r>
            <a:r>
              <a:rPr lang="en-US" b="1" u="sng" dirty="0"/>
              <a:t> </a:t>
            </a:r>
            <a:r>
              <a:rPr lang="en-US" b="1" dirty="0" err="1"/>
              <a:t>anaphylactoid</a:t>
            </a:r>
            <a:r>
              <a:rPr lang="en-US" b="1" dirty="0"/>
              <a:t> reaction . The clinical resemblance is due to same chemical mediators but it has no immunological basis &amp; is non – specific.</a:t>
            </a:r>
          </a:p>
        </p:txBody>
      </p:sp>
      <p:sp>
        <p:nvSpPr>
          <p:cNvPr id="3994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1582400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     ATOPY     </a:t>
            </a:r>
            <a:r>
              <a:rPr lang="en-US" altLang="en-US" smtClean="0"/>
              <a:t>( OUT OF PLACE)</a:t>
            </a:r>
          </a:p>
        </p:txBody>
      </p:sp>
      <p:sp>
        <p:nvSpPr>
          <p:cNvPr id="409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It was introduced by </a:t>
            </a:r>
            <a:r>
              <a:rPr lang="en-US" altLang="en-US" b="1" smtClean="0">
                <a:solidFill>
                  <a:srgbClr val="FF0000"/>
                </a:solidFill>
              </a:rPr>
              <a:t>Coca-1923</a:t>
            </a:r>
            <a:r>
              <a:rPr lang="en-US" altLang="en-US" b="1" smtClean="0"/>
              <a:t>, to naturally occurring familial Hypersensitivity of human typified by Hay fever &amp; Asthma.</a:t>
            </a:r>
          </a:p>
          <a:p>
            <a:pPr eaLnBrk="1" hangingPunct="1"/>
            <a:r>
              <a:rPr lang="en-US" altLang="en-US" b="1" smtClean="0"/>
              <a:t>The common antigens are –Inhalants- pollen, house dust, Ingestants – egg &amp; milk, some are Contact Allergens to which Skin &amp; Conjuctiva may be exposed, When given Intradermally they induce IgE antibodies.</a:t>
            </a:r>
          </a:p>
        </p:txBody>
      </p:sp>
      <p:sp>
        <p:nvSpPr>
          <p:cNvPr id="4096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12192000" cy="6096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Atopy sensitisation is developed spontaneously following natural contact with Atopens.</a:t>
            </a:r>
          </a:p>
          <a:p>
            <a:pPr eaLnBrk="1" hangingPunct="1"/>
            <a:r>
              <a:rPr lang="en-US" altLang="en-US" b="1" smtClean="0"/>
              <a:t>It runs in families ( inheritance is not to a particular antigen but the tendency to produce IgE in large amount)</a:t>
            </a:r>
          </a:p>
          <a:p>
            <a:pPr eaLnBrk="1" hangingPunct="1"/>
            <a:r>
              <a:rPr lang="en-US" altLang="en-US" b="1" smtClean="0"/>
              <a:t>Atopic Antibodies does not pass through placenta.</a:t>
            </a:r>
          </a:p>
          <a:p>
            <a:pPr eaLnBrk="1" hangingPunct="1"/>
            <a:r>
              <a:rPr lang="en-US" altLang="en-US" b="1" smtClean="0"/>
              <a:t>It is associated with defeciency of IgA.</a:t>
            </a:r>
          </a:p>
          <a:p>
            <a:endParaRPr lang="en-IN" altLang="en-US" smtClean="0"/>
          </a:p>
        </p:txBody>
      </p:sp>
      <p:sp>
        <p:nvSpPr>
          <p:cNvPr id="4198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2620" y="2667000"/>
            <a:ext cx="89530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600" b="1" i="1">
                <a:solidFill>
                  <a:srgbClr val="008000"/>
                </a:solidFill>
              </a:rPr>
              <a:t>HYPERSENSITIVITY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315200" y="4419603"/>
            <a:ext cx="375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ATOPY contd.</a:t>
            </a:r>
          </a:p>
        </p:txBody>
      </p:sp>
      <p:sp>
        <p:nvSpPr>
          <p:cNvPr id="430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12192000" cy="5410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symptoms are produced by release of pharmacologically active substances following combination of Antigen &amp; Cell fixed IgE.</a:t>
            </a:r>
          </a:p>
          <a:p>
            <a:pPr eaLnBrk="1" hangingPunct="1"/>
            <a:r>
              <a:rPr lang="en-US" altLang="en-US" b="1" smtClean="0"/>
              <a:t>The reaction occurs at the site of entry- </a:t>
            </a:r>
            <a:r>
              <a:rPr lang="en-US" altLang="en-US" b="1" smtClean="0">
                <a:solidFill>
                  <a:srgbClr val="FF0000"/>
                </a:solidFill>
              </a:rPr>
              <a:t>Conjuctivitis </a:t>
            </a:r>
            <a:r>
              <a:rPr lang="en-US" altLang="en-US" b="1" smtClean="0"/>
              <a:t>– Eyes, </a:t>
            </a:r>
            <a:r>
              <a:rPr lang="en-US" altLang="en-US" b="1" smtClean="0">
                <a:solidFill>
                  <a:srgbClr val="FF0000"/>
                </a:solidFill>
              </a:rPr>
              <a:t>Rhinitis</a:t>
            </a:r>
            <a:r>
              <a:rPr lang="en-US" altLang="en-US" b="1" smtClean="0"/>
              <a:t> – Respiratory tract, </a:t>
            </a:r>
            <a:r>
              <a:rPr lang="en-US" altLang="en-US" b="1" smtClean="0">
                <a:solidFill>
                  <a:srgbClr val="FF0000"/>
                </a:solidFill>
              </a:rPr>
              <a:t>Gastrointestinal</a:t>
            </a:r>
            <a:r>
              <a:rPr lang="en-US" altLang="en-US" b="1" smtClean="0"/>
              <a:t> – intestine, </a:t>
            </a:r>
            <a:r>
              <a:rPr lang="en-US" altLang="en-US" b="1" smtClean="0">
                <a:solidFill>
                  <a:srgbClr val="FF0000"/>
                </a:solidFill>
              </a:rPr>
              <a:t>Dermatitis</a:t>
            </a:r>
            <a:r>
              <a:rPr lang="en-US" altLang="en-US" b="1" smtClean="0"/>
              <a:t> – skin, Some times effect may be at remote site- </a:t>
            </a:r>
            <a:r>
              <a:rPr lang="en-US" altLang="en-US" b="1" smtClean="0">
                <a:solidFill>
                  <a:srgbClr val="FF0000"/>
                </a:solidFill>
              </a:rPr>
              <a:t>Urticaria</a:t>
            </a:r>
            <a:r>
              <a:rPr lang="en-US" altLang="en-US" b="1" smtClean="0"/>
              <a:t> – ingestion of Allergen</a:t>
            </a: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TYPE-1 </a:t>
            </a:r>
            <a:r>
              <a:rPr lang="en-US" altLang="en-US" smtClean="0">
                <a:solidFill>
                  <a:schemeClr val="tx1"/>
                </a:solidFill>
              </a:rPr>
              <a:t>AND</a:t>
            </a:r>
            <a:r>
              <a:rPr lang="en-US" altLang="en-US" smtClean="0">
                <a:solidFill>
                  <a:srgbClr val="FF0000"/>
                </a:solidFill>
              </a:rPr>
              <a:t> DENTISTRY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SYMPTOMS ARE HIVES, SWELLING, BURNING, BRONCHOSPASM ,VOMITTING , NAUSEA, DIARROHEA, HYPOTENSION  BREATHLESSNESS ETC.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ANAPHYLAXIS IS SEVERE MANIFESTATION OF TYPE 1 AND FATAL TOO.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ALLERGY TO KIWI, TOMATO, CHESTNUT, AVOCADOS, BANANA  HAS  SOMEWHAT CROSS ALLERGY  WITH  LATEX TOO.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  <a:p>
            <a:pPr eaLnBrk="1" hangingPunct="1"/>
            <a:endParaRPr lang="en-US" altLang="en-US" sz="2800" b="1" smtClean="0"/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TYPE II HYPERSENSITIVITY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660066"/>
                </a:solidFill>
              </a:rPr>
              <a:t>CYTOLYTIC &amp; CYTOTOXIC</a:t>
            </a:r>
          </a:p>
        </p:txBody>
      </p:sp>
      <p:sp>
        <p:nvSpPr>
          <p:cNvPr id="450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They involve combination of </a:t>
            </a:r>
            <a:r>
              <a:rPr lang="en-US" altLang="en-US" sz="2800" b="1" smtClean="0">
                <a:solidFill>
                  <a:srgbClr val="FF0000"/>
                </a:solidFill>
              </a:rPr>
              <a:t>IgG ( rarely IgM) </a:t>
            </a:r>
            <a:r>
              <a:rPr lang="en-US" altLang="en-US" sz="2800" b="1" smtClean="0"/>
              <a:t>with antigenic determinants on the surface of cells &amp; then causes –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="1" smtClean="0">
                <a:solidFill>
                  <a:srgbClr val="FF0000"/>
                </a:solidFill>
              </a:rPr>
              <a:t>Phagocytosis</a:t>
            </a:r>
            <a:r>
              <a:rPr lang="en-US" altLang="en-US" sz="2800" b="1" smtClean="0"/>
              <a:t> of cell through Opsonic or Immune Adherence.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="1" smtClean="0">
                <a:solidFill>
                  <a:srgbClr val="FF0000"/>
                </a:solidFill>
              </a:rPr>
              <a:t>Cytotoxicity </a:t>
            </a:r>
            <a:r>
              <a:rPr lang="en-US" altLang="en-US" sz="2800" b="1" smtClean="0"/>
              <a:t>by NK cells.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="1" smtClean="0">
                <a:solidFill>
                  <a:srgbClr val="FF0000"/>
                </a:solidFill>
              </a:rPr>
              <a:t>Lysis</a:t>
            </a:r>
            <a:r>
              <a:rPr lang="en-US" altLang="en-US" sz="2800" b="1" smtClean="0"/>
              <a:t> through activation of Complement System</a:t>
            </a:r>
          </a:p>
          <a:p>
            <a:pPr eaLnBrk="1" hangingPunct="1"/>
            <a:r>
              <a:rPr lang="en-US" altLang="en-US" sz="2800" b="1" smtClean="0"/>
              <a:t>Example- Lysis of RBC’S by antierythrocyte antibodies in autoimmune anemias &amp; hemolytic disease of newborn.</a:t>
            </a:r>
          </a:p>
          <a:p>
            <a:pPr eaLnBrk="1" hangingPunct="1"/>
            <a:endParaRPr lang="en-US" altLang="en-US" sz="2800" b="1" smtClean="0"/>
          </a:p>
        </p:txBody>
      </p:sp>
      <p:sp>
        <p:nvSpPr>
          <p:cNvPr id="450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"/>
            <a:ext cx="12192000" cy="35271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indent="228600" algn="ctr" eaLnBrk="1" hangingPunct="1">
              <a:spcBef>
                <a:spcPct val="20000"/>
              </a:spcBef>
              <a:tabLst>
                <a:tab pos="1143000" algn="l"/>
              </a:tabLst>
            </a:pPr>
            <a:r>
              <a:rPr lang="en-US" altLang="en-US" sz="3600" b="1"/>
              <a:t>TYPE II. CYTOTOXIC HYPERSENSITIVITY</a:t>
            </a:r>
          </a:p>
          <a:p>
            <a:pPr indent="228600"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 sz="3600" b="1"/>
          </a:p>
          <a:p>
            <a:pPr indent="228600"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 sz="3600"/>
              <a:t>Antibody involved: </a:t>
            </a:r>
            <a:r>
              <a:rPr lang="en-US" altLang="en-US" sz="3600" b="1"/>
              <a:t>IgG and IgM</a:t>
            </a:r>
            <a:r>
              <a:rPr lang="en-US" altLang="en-US" sz="3600"/>
              <a:t> </a:t>
            </a:r>
          </a:p>
          <a:p>
            <a:pPr indent="228600"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 sz="3600"/>
              <a:t>Reactions involved antibodies directed to antigen on surface of specific cells or tissues resulting to cytolysis</a:t>
            </a:r>
          </a:p>
          <a:p>
            <a:pPr indent="228600"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 u="sng"/>
              <a:t>Clinical states</a:t>
            </a:r>
            <a:r>
              <a:rPr lang="en-US" altLang="en-US" b="1"/>
              <a:t>: rxns to plt. transfusions, Goodpasture’s syndrome, 	Myasthenia gravis</a:t>
            </a:r>
          </a:p>
        </p:txBody>
      </p:sp>
      <p:sp>
        <p:nvSpPr>
          <p:cNvPr id="4608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/>
          </p:nvPr>
        </p:nvSpPr>
        <p:spPr>
          <a:xfrm>
            <a:off x="406400" y="152405"/>
            <a:ext cx="11176000" cy="4873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TYPE -2 HYPERSENSITIVITY</a:t>
            </a:r>
          </a:p>
        </p:txBody>
      </p:sp>
      <p:pic>
        <p:nvPicPr>
          <p:cNvPr id="47107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14400"/>
            <a:ext cx="10668000" cy="5715000"/>
          </a:xfrm>
        </p:spPr>
      </p:pic>
      <p:sp>
        <p:nvSpPr>
          <p:cNvPr id="4710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smtClean="0"/>
              <a:t>BINDING OF Ag with FAB portion of Ab present on target  B-cell (Ag are not solube here rather  attach to some APC)</a:t>
            </a:r>
          </a:p>
          <a:p>
            <a:pPr algn="ctr" eaLnBrk="1" hangingPunct="1">
              <a:buFontTx/>
              <a:buNone/>
            </a:pPr>
            <a:endParaRPr lang="en-US" altLang="en-US" sz="4000" b="1" smtClean="0"/>
          </a:p>
          <a:p>
            <a:pPr algn="ctr" eaLnBrk="1" hangingPunct="1">
              <a:buFontTx/>
              <a:buNone/>
            </a:pPr>
            <a:r>
              <a:rPr lang="en-US" altLang="en-US" sz="2800" b="1" smtClean="0"/>
              <a:t>The un-attach Fc fragement of Ab detaches and binds to complement.</a:t>
            </a:r>
          </a:p>
          <a:p>
            <a:pPr algn="ctr" eaLnBrk="1" hangingPunct="1">
              <a:buFontTx/>
              <a:buNone/>
            </a:pPr>
            <a:endParaRPr lang="en-US" altLang="en-US" sz="2800" b="1" smtClean="0"/>
          </a:p>
          <a:p>
            <a:pPr eaLnBrk="1" hangingPunct="1">
              <a:buFontTx/>
              <a:buNone/>
            </a:pPr>
            <a:endParaRPr lang="en-US" altLang="en-US" sz="2800" b="1" smtClean="0"/>
          </a:p>
          <a:p>
            <a:pPr eaLnBrk="1" hangingPunct="1">
              <a:buFontTx/>
              <a:buNone/>
            </a:pPr>
            <a:r>
              <a:rPr lang="en-US" altLang="en-US" sz="2800" b="1" smtClean="0"/>
              <a:t>Activation of Classical pathway of complement system.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	1]C3b causes opsonisation.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	2] ADCC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	3]Complement mediated inflammation.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endParaRPr lang="en-US" altLang="en-US" sz="2800" b="1" smtClean="0"/>
          </a:p>
          <a:p>
            <a:endParaRPr lang="en-IN" altLang="en-US" sz="2800" smtClean="0"/>
          </a:p>
        </p:txBody>
      </p:sp>
      <p:sp>
        <p:nvSpPr>
          <p:cNvPr id="48131" name="AutoShape 14"/>
          <p:cNvSpPr>
            <a:spLocks noChangeArrowheads="1"/>
          </p:cNvSpPr>
          <p:nvPr/>
        </p:nvSpPr>
        <p:spPr bwMode="auto">
          <a:xfrm>
            <a:off x="5588000" y="1676400"/>
            <a:ext cx="3048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48132" name="AutoShape 14"/>
          <p:cNvSpPr>
            <a:spLocks noChangeArrowheads="1"/>
          </p:cNvSpPr>
          <p:nvPr/>
        </p:nvSpPr>
        <p:spPr bwMode="auto">
          <a:xfrm>
            <a:off x="5588000" y="3352800"/>
            <a:ext cx="3048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4813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EFFECTOR MECHANISM OF TYPE 2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121920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smtClean="0"/>
              <a:t>1) </a:t>
            </a:r>
            <a:r>
              <a:rPr lang="en-US" altLang="en-US" sz="2400" b="1" smtClean="0">
                <a:solidFill>
                  <a:srgbClr val="FF0000"/>
                </a:solidFill>
              </a:rPr>
              <a:t>OPSONISATION AND FC- </a:t>
            </a:r>
            <a:r>
              <a:rPr lang="en-US" altLang="en-US" sz="2400" b="1" smtClean="0"/>
              <a:t>receptor mediated phagocytosis: </a:t>
            </a:r>
          </a:p>
          <a:p>
            <a:pPr eaLnBrk="1" hangingPunct="1"/>
            <a:r>
              <a:rPr lang="en-US" altLang="en-US" sz="2400" b="1" smtClean="0"/>
              <a:t>ag-ab complex -&gt; complement activation -&gt; MAC (membrane attack complex formation) -&gt; opsonisation by C3 &amp; C4  and Fc receptor -&gt; phagocytosis.</a:t>
            </a:r>
          </a:p>
          <a:p>
            <a:pPr eaLnBrk="1" hangingPunct="1"/>
            <a:r>
              <a:rPr lang="en-US" altLang="en-US" sz="2400" b="1" smtClean="0"/>
              <a:t>In low conc. of ab, complement independent mechanism that is ADCC (Antibody Dependent Cellular Toxicity) occur which is mediated by  Neutrophil, Macrophages, NKcells. </a:t>
            </a:r>
          </a:p>
          <a:p>
            <a:pPr eaLnBrk="1" hangingPunct="1">
              <a:buFontTx/>
              <a:buNone/>
            </a:pPr>
            <a:r>
              <a:rPr lang="en-US" altLang="en-US" sz="2400" b="1" smtClean="0"/>
              <a:t>2</a:t>
            </a:r>
            <a:r>
              <a:rPr lang="en-US" altLang="en-US" sz="2400" b="1" smtClean="0">
                <a:solidFill>
                  <a:srgbClr val="FF0000"/>
                </a:solidFill>
              </a:rPr>
              <a:t>) COMPLEMENT AND Fc MEDIATED INFLAMMATION</a:t>
            </a:r>
            <a:r>
              <a:rPr lang="en-US" altLang="en-US" sz="2400" b="1" smtClean="0"/>
              <a:t>: When ab gets deposited in blood vessel it causes activation of complement and leads to inflammation at the site of deposition.</a:t>
            </a:r>
          </a:p>
          <a:p>
            <a:pPr eaLnBrk="1" hangingPunct="1">
              <a:buFontTx/>
              <a:buNone/>
            </a:pPr>
            <a:r>
              <a:rPr lang="en-US" altLang="en-US" sz="2400" b="1" smtClean="0"/>
              <a:t>3) </a:t>
            </a:r>
            <a:r>
              <a:rPr lang="en-US" altLang="en-US" sz="2400" b="1" smtClean="0">
                <a:solidFill>
                  <a:srgbClr val="FF0000"/>
                </a:solidFill>
              </a:rPr>
              <a:t>ANTIBODY MEDIATED CELLULAR DYSFUNCTION</a:t>
            </a:r>
            <a:r>
              <a:rPr lang="en-US" altLang="en-US" sz="2400" b="1" smtClean="0"/>
              <a:t>: Ab directed against cell surface receptors impair cell’s function without cell injury or inflammation.</a:t>
            </a:r>
          </a:p>
          <a:p>
            <a:pPr eaLnBrk="1" hangingPunct="1">
              <a:buFontTx/>
              <a:buNone/>
            </a:pPr>
            <a:endParaRPr lang="en-US" altLang="en-US" sz="2400" b="1" smtClean="0"/>
          </a:p>
        </p:txBody>
      </p:sp>
      <p:sp>
        <p:nvSpPr>
          <p:cNvPr id="4915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381000"/>
            <a:ext cx="10871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5222-0550x0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685800"/>
            <a:ext cx="11176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4165603" y="228604"/>
            <a:ext cx="25186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Myaesthenia gravis</a:t>
            </a:r>
          </a:p>
        </p:txBody>
      </p:sp>
      <p:sp>
        <p:nvSpPr>
          <p:cNvPr id="5120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901701"/>
            <a:ext cx="12192000" cy="2979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tabLst>
                <a:tab pos="1143000" algn="l"/>
              </a:tabLst>
            </a:pPr>
            <a:r>
              <a:rPr lang="en-US" altLang="en-US" b="1"/>
              <a:t>TYPE III. IMMUNE COMPLEX HYPERSENSITIVITY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 b="1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/>
              <a:t> Antibody involved: </a:t>
            </a:r>
            <a:r>
              <a:rPr lang="en-US" altLang="en-US" b="1"/>
              <a:t>IgG</a:t>
            </a:r>
            <a:r>
              <a:rPr lang="en-US" altLang="en-US"/>
              <a:t> and </a:t>
            </a:r>
            <a:r>
              <a:rPr lang="en-US" altLang="en-US" b="1"/>
              <a:t>IgM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/>
              <a:t>Affects organs where antigen-antibody reactions are deposited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 sz="2800" b="1" u="sng"/>
              <a:t>Clinical states</a:t>
            </a:r>
            <a:r>
              <a:rPr lang="en-US" altLang="en-US" sz="2800" b="1"/>
              <a:t>: Arthus reaction, Rheumatoid arthritis, SLE, glomerulonephritis, serum sickness</a:t>
            </a:r>
          </a:p>
        </p:txBody>
      </p:sp>
      <p:sp>
        <p:nvSpPr>
          <p:cNvPr id="5222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ageExtract_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92456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133603" y="152401"/>
            <a:ext cx="4883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Verdana" pitchFamily="34" charset="0"/>
              </a:rPr>
              <a:t>Denture hypersensitivities:</a:t>
            </a:r>
          </a:p>
          <a:p>
            <a:endParaRPr lang="en-US" altLang="en-US" sz="1600">
              <a:latin typeface="Verdana" pitchFamily="34" charset="0"/>
            </a:endParaRP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1219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PHASE(1) OR IMMUNE COMPLEX DISEASE CHARCTERISED BY FORMATION OF ANTIBODY ABOUT 5 DAYS AFTER ANTIGEN  INVASION.</a:t>
            </a:r>
          </a:p>
          <a:p>
            <a:pPr algn="ctr" eaLnBrk="1" hangingPunct="1">
              <a:buFontTx/>
              <a:buNone/>
            </a:pPr>
            <a:endParaRPr lang="en-US" altLang="en-US" sz="2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PHASE (II) OR PHASE OF IMMUNE COMPLEX DEPOSITION: IN GLOMERULI,  JOINTS, SKIN, HEART, SEROSA &amp; BLOOD VESSELS.</a:t>
            </a:r>
          </a:p>
          <a:p>
            <a:pPr eaLnBrk="1" hangingPunct="1">
              <a:buFontTx/>
              <a:buNone/>
            </a:pPr>
            <a:endParaRPr lang="en-US" altLang="en-US" sz="2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PHASE III: PHASE OF IMMUNE COMPLEX MEDIATED INFLAMMATION: SEEN IN 10 DAYS AFTER ANTIGEN INGESTION, LEADING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TO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z="2800" b="1" smtClean="0">
                <a:solidFill>
                  <a:srgbClr val="000000"/>
                </a:solidFill>
              </a:rPr>
              <a:t>GLOMERULONEPHRITIS, VASCULITIS, ARTHRITIS. </a:t>
            </a:r>
          </a:p>
          <a:p>
            <a:pPr algn="ctr" eaLnBrk="1" hangingPunct="1">
              <a:buFontTx/>
              <a:buNone/>
            </a:pPr>
            <a:endParaRPr lang="en-US" altLang="en-US" sz="2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b="1" smtClean="0">
              <a:solidFill>
                <a:srgbClr val="000000"/>
              </a:solidFill>
            </a:endParaRPr>
          </a:p>
          <a:p>
            <a:endParaRPr lang="en-IN" altLang="en-US" sz="2800" smtClean="0"/>
          </a:p>
        </p:txBody>
      </p:sp>
      <p:sp>
        <p:nvSpPr>
          <p:cNvPr id="54275" name="AutoShape 11"/>
          <p:cNvSpPr>
            <a:spLocks noChangeArrowheads="1"/>
          </p:cNvSpPr>
          <p:nvPr/>
        </p:nvSpPr>
        <p:spPr bwMode="auto">
          <a:xfrm>
            <a:off x="5080000" y="1371600"/>
            <a:ext cx="2032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54276" name="AutoShape 11"/>
          <p:cNvSpPr>
            <a:spLocks noChangeArrowheads="1"/>
          </p:cNvSpPr>
          <p:nvPr/>
        </p:nvSpPr>
        <p:spPr bwMode="auto">
          <a:xfrm>
            <a:off x="4978400" y="3200400"/>
            <a:ext cx="2032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54277" name="AutoShape 11"/>
          <p:cNvSpPr>
            <a:spLocks noChangeArrowheads="1"/>
          </p:cNvSpPr>
          <p:nvPr/>
        </p:nvSpPr>
        <p:spPr bwMode="auto">
          <a:xfrm>
            <a:off x="5181600" y="5867400"/>
            <a:ext cx="2032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5427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12192000" cy="617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IMMUNE COMPLEX ALSO CAUSES :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 (A) ACTIVATION OF COMPLEMENT CASCADES RESULITNG IN NEUTROPHILLIC INFILTRATION.,  VASODILATION, EDEMA.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(B)  ACTIVATION OF COAGULATION CASCADE AND MICROTHROMBI 	FORMATION.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(C ) BLOOD VESSELS SHOWS PRESENCE OF FIBRINOID NECROSIS   &amp; NECROTISING VASCULITIS.</a:t>
            </a:r>
          </a:p>
          <a:p>
            <a:endParaRPr lang="en-IN" altLang="en-US" smtClean="0"/>
          </a:p>
        </p:txBody>
      </p:sp>
      <p:sp>
        <p:nvSpPr>
          <p:cNvPr id="5529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TYPE III HYPERSENSITIVITY</a:t>
            </a:r>
            <a:br>
              <a:rPr lang="en-US" altLang="en-US" smtClean="0"/>
            </a:br>
            <a:r>
              <a:rPr lang="en-US" altLang="en-US" smtClean="0"/>
              <a:t>IMMUNE COMPLEX DISEASE </a:t>
            </a:r>
          </a:p>
        </p:txBody>
      </p:sp>
      <p:sp>
        <p:nvSpPr>
          <p:cNvPr id="563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118872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</a:rPr>
              <a:t>1.</a:t>
            </a:r>
            <a:r>
              <a:rPr lang="en-US" altLang="en-US" sz="3600" b="1" u="sng" smtClean="0">
                <a:solidFill>
                  <a:srgbClr val="FF0000"/>
                </a:solidFill>
              </a:rPr>
              <a:t>ARTHUS REACTION</a:t>
            </a:r>
            <a:r>
              <a:rPr lang="en-US" altLang="en-US" sz="3600" b="1" smtClean="0">
                <a:solidFill>
                  <a:srgbClr val="FF0000"/>
                </a:solidFill>
              </a:rPr>
              <a:t>: </a:t>
            </a:r>
            <a:r>
              <a:rPr lang="en-US" altLang="en-US" sz="3600" b="1" smtClean="0"/>
              <a:t>It is local manifestation of generalized hypersensitivity.</a:t>
            </a:r>
          </a:p>
          <a:p>
            <a:pPr eaLnBrk="1" hangingPunct="1"/>
            <a:r>
              <a:rPr lang="en-US" altLang="en-US" sz="3600" b="1" smtClean="0"/>
              <a:t>In this tissue damage occurs due to formation of Ag-Ab ppt causing complement activation &amp; release of inflammatory molecules, this leads to increased vascular permeability &amp; infiltration of the site by neutrophils.</a:t>
            </a:r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IN" altLang="en-US" smtClean="0"/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11277600" cy="480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Leucocyte – Platelet thrombi are formed that reduce blood supply &amp; lead to tissue necrosis.</a:t>
            </a:r>
          </a:p>
          <a:p>
            <a:pPr eaLnBrk="1" hangingPunct="1"/>
            <a:r>
              <a:rPr lang="en-US" altLang="en-US" b="1" smtClean="0"/>
              <a:t>The Arthus reaction can be passively transferred with sera containing precipitating antibodies (IgG , IgM) in high titre. </a:t>
            </a:r>
          </a:p>
          <a:p>
            <a:endParaRPr lang="en-IN" altLang="en-US" smtClean="0"/>
          </a:p>
        </p:txBody>
      </p:sp>
      <p:sp>
        <p:nvSpPr>
          <p:cNvPr id="5734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TYPE III Hs contd.</a:t>
            </a:r>
          </a:p>
        </p:txBody>
      </p:sp>
      <p:sp>
        <p:nvSpPr>
          <p:cNvPr id="583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121920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</a:rPr>
              <a:t>2. </a:t>
            </a:r>
            <a:r>
              <a:rPr lang="en-US" altLang="en-US" sz="3600" b="1" u="sng" smtClean="0">
                <a:solidFill>
                  <a:srgbClr val="FF0000"/>
                </a:solidFill>
              </a:rPr>
              <a:t>SERUM SICKNESS </a:t>
            </a:r>
            <a:r>
              <a:rPr lang="en-US" altLang="en-US" sz="3600" b="1" smtClean="0">
                <a:solidFill>
                  <a:srgbClr val="FF0000"/>
                </a:solidFill>
              </a:rPr>
              <a:t>: </a:t>
            </a:r>
            <a:r>
              <a:rPr lang="en-US" altLang="en-US" sz="3600" b="1" smtClean="0"/>
              <a:t>This is systemic form of Type III Hs.</a:t>
            </a:r>
          </a:p>
          <a:p>
            <a:pPr eaLnBrk="1" hangingPunct="1"/>
            <a:r>
              <a:rPr lang="en-US" altLang="en-US" sz="3600" b="1" smtClean="0"/>
              <a:t>It appears after 7 – 12 days following single injection of high conc. of foreign serum such as Diptheria antitoxin.</a:t>
            </a:r>
          </a:p>
          <a:p>
            <a:pPr eaLnBrk="1" hangingPunct="1"/>
            <a:r>
              <a:rPr lang="en-US" altLang="en-US" sz="3600" b="1" smtClean="0"/>
              <a:t>The clinical syndrome consists of fever, Lymphadenopathy, Splenomegaly, Arthritis, Endocarditis, Vasculitis, Glomerulonephritis,, Urticarial Rashes, Abdominal Pain, Nausea &amp; Vomiting.</a:t>
            </a:r>
          </a:p>
          <a:p>
            <a:pPr eaLnBrk="1" hangingPunct="1">
              <a:buFontTx/>
              <a:buNone/>
            </a:pPr>
            <a:r>
              <a:rPr lang="en-US" altLang="en-US" sz="3600" b="1" smtClean="0"/>
              <a:t> </a:t>
            </a:r>
          </a:p>
          <a:p>
            <a:pPr eaLnBrk="1" hangingPunct="1"/>
            <a:endParaRPr lang="en-US" altLang="en-US" sz="3600" b="1" smtClean="0"/>
          </a:p>
        </p:txBody>
      </p:sp>
      <p:sp>
        <p:nvSpPr>
          <p:cNvPr id="5837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TYPE III Hs contd.</a:t>
            </a:r>
          </a:p>
        </p:txBody>
      </p:sp>
      <p:sp>
        <p:nvSpPr>
          <p:cNvPr id="593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6172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The pathogenesis is due to </a:t>
            </a:r>
            <a:r>
              <a:rPr lang="en-US" altLang="en-US" sz="3600" b="1" smtClean="0">
                <a:solidFill>
                  <a:srgbClr val="FF0000"/>
                </a:solidFill>
              </a:rPr>
              <a:t>deposition of Immune Complex on the endothelial lining of blood vessel </a:t>
            </a:r>
            <a:r>
              <a:rPr lang="en-US" altLang="en-US" sz="3600" b="1" smtClean="0"/>
              <a:t>in various parts of body, causing inflammatory infiltration.</a:t>
            </a:r>
          </a:p>
          <a:p>
            <a:pPr eaLnBrk="1" hangingPunct="1"/>
            <a:r>
              <a:rPr lang="en-US" altLang="en-US" sz="3600" b="1" smtClean="0"/>
              <a:t>The </a:t>
            </a:r>
            <a:r>
              <a:rPr lang="en-US" altLang="en-US" sz="3600" b="1" smtClean="0">
                <a:solidFill>
                  <a:srgbClr val="FF0000"/>
                </a:solidFill>
              </a:rPr>
              <a:t>plasma level falls</a:t>
            </a:r>
            <a:r>
              <a:rPr lang="en-US" altLang="en-US" sz="3600" b="1" smtClean="0"/>
              <a:t> due massive complement activation &amp; fixation by Ag-Ab complexes.</a:t>
            </a:r>
          </a:p>
          <a:p>
            <a:pPr eaLnBrk="1" hangingPunct="1"/>
            <a:r>
              <a:rPr lang="en-US" altLang="en-US" sz="3600" b="1" smtClean="0"/>
              <a:t>In Serum Sickness </a:t>
            </a:r>
            <a:r>
              <a:rPr lang="en-US" altLang="en-US" sz="3600" b="1" smtClean="0">
                <a:solidFill>
                  <a:srgbClr val="FF0000"/>
                </a:solidFill>
              </a:rPr>
              <a:t>single injection serve both as sensitising &amp; shocking dose </a:t>
            </a:r>
          </a:p>
          <a:p>
            <a:pPr eaLnBrk="1" hangingPunct="1">
              <a:buFontTx/>
              <a:buNone/>
            </a:pPr>
            <a:endParaRPr lang="en-US" altLang="en-US" sz="3600" b="1" smtClean="0"/>
          </a:p>
        </p:txBody>
      </p:sp>
      <p:sp>
        <p:nvSpPr>
          <p:cNvPr id="5939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203200" y="425452"/>
            <a:ext cx="12598400" cy="31423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tabLst>
                <a:tab pos="1143000" algn="l"/>
              </a:tabLst>
            </a:pPr>
            <a:r>
              <a:rPr lang="en-US" altLang="en-US" sz="2300"/>
              <a:t>   </a:t>
            </a:r>
            <a:r>
              <a:rPr lang="en-US" altLang="en-US" b="1"/>
              <a:t>TYPE IV. CELL-MEDIATED/DELAYED-TYPED HYPERSENSITIVITY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 b="1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/>
              <a:t>Reaction involves </a:t>
            </a:r>
            <a:r>
              <a:rPr lang="en-US" altLang="en-US" b="1"/>
              <a:t>sensitized</a:t>
            </a:r>
            <a:r>
              <a:rPr lang="en-US" altLang="en-US"/>
              <a:t> </a:t>
            </a:r>
            <a:r>
              <a:rPr lang="en-US" altLang="en-US" b="1"/>
              <a:t>T cells</a:t>
            </a:r>
            <a:r>
              <a:rPr lang="en-US" altLang="en-US"/>
              <a:t> and release of its lymphokines as mediators and amplifiers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/>
              <a:t>Mediated by cells rather than antibodies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endParaRPr lang="en-US" altLang="en-US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1143000" algn="l"/>
              </a:tabLst>
            </a:pPr>
            <a:r>
              <a:rPr lang="en-US" altLang="en-US" sz="2800" u="sng"/>
              <a:t>Clinical states</a:t>
            </a:r>
            <a:r>
              <a:rPr lang="en-US" altLang="en-US" sz="2800"/>
              <a:t>: </a:t>
            </a:r>
            <a:r>
              <a:rPr lang="en-US" altLang="en-US" sz="2800" b="1"/>
              <a:t>Contact dermatitis, GVHD </a:t>
            </a:r>
          </a:p>
          <a:p>
            <a:pPr eaLnBrk="1" hangingPunct="1">
              <a:spcBef>
                <a:spcPct val="20000"/>
              </a:spcBef>
              <a:tabLst>
                <a:tab pos="1143000" algn="l"/>
              </a:tabLst>
            </a:pPr>
            <a:r>
              <a:rPr lang="en-US" altLang="en-US" sz="2800" b="1"/>
              <a:t> reactions, Transplant rejection, PPD  (Tuberculin Test for MTB)</a:t>
            </a:r>
          </a:p>
        </p:txBody>
      </p:sp>
      <p:sp>
        <p:nvSpPr>
          <p:cNvPr id="604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8" name="Picture 4" descr="SKIN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2563" name="Group 19"/>
          <p:cNvGraphicFramePr>
            <a:graphicFrameLocks noGrp="1"/>
          </p:cNvGraphicFramePr>
          <p:nvPr/>
        </p:nvGraphicFramePr>
        <p:xfrm>
          <a:off x="711200" y="5018093"/>
          <a:ext cx="10769600" cy="1539875"/>
        </p:xfrm>
        <a:graphic>
          <a:graphicData uri="http://schemas.openxmlformats.org/drawingml/2006/table">
            <a:tbl>
              <a:tblPr/>
              <a:tblGrid>
                <a:gridCol w="10769600"/>
              </a:tblGrid>
              <a:tr h="153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This is contact dermatitis, a form of type IV hypersensitivity in which pre-sensitized lymphocytes led to this inflammatory reaction a couple of days after contact with the offending plant material. Antigens such as those in poison oak and poison ivy are most often responsible for this appearance.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39" marB="4573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4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Type-4 hypersensitivity</a:t>
            </a:r>
            <a:endParaRPr lang="en-US" altLang="en-US" sz="40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12192000" cy="609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Entry of Ag, recognized by CD+8, basophil,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mast cell and processed  by APC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Migrate to lymph node, presents Ag to helper T-cell  [CD+4]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T-cell differentiate into TH-1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SENSITIZE  TH-1 remain in MEMORY pool.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On re-exposure of same Ag.        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release of cytokines like substances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smtClean="0"/>
          </a:p>
        </p:txBody>
      </p:sp>
      <p:sp>
        <p:nvSpPr>
          <p:cNvPr id="62468" name="AutoShape 11"/>
          <p:cNvSpPr>
            <a:spLocks noChangeArrowheads="1"/>
          </p:cNvSpPr>
          <p:nvPr/>
        </p:nvSpPr>
        <p:spPr bwMode="auto">
          <a:xfrm>
            <a:off x="5689600" y="4572000"/>
            <a:ext cx="508000" cy="304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2469" name="AutoShape 15"/>
          <p:cNvSpPr>
            <a:spLocks noChangeArrowheads="1"/>
          </p:cNvSpPr>
          <p:nvPr/>
        </p:nvSpPr>
        <p:spPr bwMode="auto">
          <a:xfrm>
            <a:off x="4978400" y="2590800"/>
            <a:ext cx="508000" cy="3810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2470" name="AutoShape 16"/>
          <p:cNvSpPr>
            <a:spLocks noChangeArrowheads="1"/>
          </p:cNvSpPr>
          <p:nvPr/>
        </p:nvSpPr>
        <p:spPr bwMode="auto">
          <a:xfrm>
            <a:off x="5791200" y="5562600"/>
            <a:ext cx="406400" cy="3810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2471" name="AutoShape 18"/>
          <p:cNvSpPr>
            <a:spLocks noChangeArrowheads="1"/>
          </p:cNvSpPr>
          <p:nvPr/>
        </p:nvSpPr>
        <p:spPr bwMode="auto">
          <a:xfrm>
            <a:off x="5588000" y="3657600"/>
            <a:ext cx="406400" cy="304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2472" name="AutoShape 20"/>
          <p:cNvSpPr>
            <a:spLocks noChangeArrowheads="1"/>
          </p:cNvSpPr>
          <p:nvPr/>
        </p:nvSpPr>
        <p:spPr bwMode="auto">
          <a:xfrm>
            <a:off x="5689600" y="1600200"/>
            <a:ext cx="508000" cy="304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247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800392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9266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892800" y="5"/>
            <a:ext cx="6705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Agents causing hypersensitivity in dentistry;:</a:t>
            </a: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-Dentures 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-Latex {gloves allergy to doctors also}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-Titanium IMPLANTS and other metals.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-Sulphites (present as preservative</a:t>
            </a: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 in Local anasthetic agents like</a:t>
            </a: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 lignocaine).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-local anaesthetic AGENTS.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-dental materials.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-COLD AND HOT allergy</a:t>
            </a: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 etc.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en-US" altLang="en-US" sz="1800" b="1">
                <a:solidFill>
                  <a:srgbClr val="0000FF"/>
                </a:solidFill>
                <a:latin typeface="Verdana" pitchFamily="34" charset="0"/>
              </a:rPr>
              <a:t>-Tooth paste, mouth wash and   gum paints. </a:t>
            </a:r>
          </a:p>
          <a:p>
            <a:endParaRPr lang="en-US" altLang="en-US" sz="1800" b="1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8196" name="Picture 6" descr="iStock_000003503527X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9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46017" y="6356350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11176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TNF- alfa        extravasation of lymphocytes,      monocytes.</a:t>
            </a:r>
          </a:p>
          <a:p>
            <a:pPr eaLnBrk="1" hangingPunct="1"/>
            <a:r>
              <a:rPr lang="en-US" altLang="en-US" b="1" smtClean="0"/>
              <a:t>IFN-Y       activation of macrophages.</a:t>
            </a:r>
          </a:p>
          <a:p>
            <a:pPr eaLnBrk="1" hangingPunct="1"/>
            <a:r>
              <a:rPr lang="en-US" altLang="en-US" b="1" smtClean="0"/>
              <a:t>IL-1,2       produce by macrophage and  dendritic cell critical in pathogenesis as induces TH-1 </a:t>
            </a:r>
          </a:p>
          <a:p>
            <a:pPr eaLnBrk="1" hangingPunct="1"/>
            <a:r>
              <a:rPr lang="en-US" altLang="en-US" b="1" smtClean="0"/>
              <a:t>IL-2      causes proliferation of ag spc T-cells</a:t>
            </a:r>
          </a:p>
          <a:p>
            <a:pPr eaLnBrk="1" hangingPunct="1"/>
            <a:r>
              <a:rPr lang="en-US" altLang="en-US" b="1" smtClean="0"/>
              <a:t>Above  events leads to </a:t>
            </a:r>
            <a:r>
              <a:rPr lang="en-US" altLang="en-US" b="1" smtClean="0">
                <a:solidFill>
                  <a:srgbClr val="FF0000"/>
                </a:solidFill>
              </a:rPr>
              <a:t>granuloma-formation.</a:t>
            </a:r>
          </a:p>
          <a:p>
            <a:pPr eaLnBrk="1" hangingPunct="1"/>
            <a:r>
              <a:rPr lang="en-US" altLang="en-US" b="1" smtClean="0"/>
              <a:t>Effect prolonged &amp; may last for 14 days.</a:t>
            </a:r>
          </a:p>
          <a:p>
            <a:pPr eaLnBrk="1" hangingPunct="1"/>
            <a:r>
              <a:rPr lang="en-US" altLang="en-US" b="1" smtClean="0"/>
              <a:t>Ex: T.B., leprosy, virally infected cell, malignant cell, organ- transplantaion, garft-versus host reaction.</a:t>
            </a:r>
          </a:p>
        </p:txBody>
      </p:sp>
      <p:sp>
        <p:nvSpPr>
          <p:cNvPr id="64515" name="AutoShape 4"/>
          <p:cNvSpPr>
            <a:spLocks noChangeArrowheads="1"/>
          </p:cNvSpPr>
          <p:nvPr/>
        </p:nvSpPr>
        <p:spPr bwMode="auto">
          <a:xfrm>
            <a:off x="3048000" y="228600"/>
            <a:ext cx="7112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4516" name="AutoShape 6"/>
          <p:cNvSpPr>
            <a:spLocks noChangeArrowheads="1"/>
          </p:cNvSpPr>
          <p:nvPr/>
        </p:nvSpPr>
        <p:spPr bwMode="auto">
          <a:xfrm>
            <a:off x="2133600" y="1828800"/>
            <a:ext cx="7112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4517" name="AutoShape 7"/>
          <p:cNvSpPr>
            <a:spLocks noChangeArrowheads="1"/>
          </p:cNvSpPr>
          <p:nvPr/>
        </p:nvSpPr>
        <p:spPr bwMode="auto">
          <a:xfrm>
            <a:off x="2133600" y="1219200"/>
            <a:ext cx="7112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4518" name="AutoShape 8"/>
          <p:cNvSpPr>
            <a:spLocks noChangeArrowheads="1"/>
          </p:cNvSpPr>
          <p:nvPr/>
        </p:nvSpPr>
        <p:spPr bwMode="auto">
          <a:xfrm>
            <a:off x="1625600" y="3352800"/>
            <a:ext cx="7112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IN" altLang="en-US"/>
          </a:p>
        </p:txBody>
      </p:sp>
      <p:sp>
        <p:nvSpPr>
          <p:cNvPr id="645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Picture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533400"/>
            <a:ext cx="107696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8712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</a:rPr>
              <a:t/>
            </a:r>
            <a:br>
              <a:rPr lang="en-US" altLang="en-US" sz="4000" b="1" smtClean="0">
                <a:solidFill>
                  <a:srgbClr val="FF0000"/>
                </a:solidFill>
              </a:rPr>
            </a:br>
            <a:r>
              <a:rPr lang="en-US" altLang="en-US" sz="4000" b="1" smtClean="0">
                <a:solidFill>
                  <a:srgbClr val="FF0000"/>
                </a:solidFill>
              </a:rPr>
              <a:t>TYPE IV HYPERSENSITIVITY</a:t>
            </a:r>
            <a:br>
              <a:rPr lang="en-US" altLang="en-US" sz="4000" b="1" smtClean="0">
                <a:solidFill>
                  <a:srgbClr val="FF0000"/>
                </a:solidFill>
              </a:rPr>
            </a:br>
            <a:r>
              <a:rPr lang="en-US" altLang="en-US" sz="4000" b="1" smtClean="0">
                <a:solidFill>
                  <a:srgbClr val="FF0000"/>
                </a:solidFill>
              </a:rPr>
              <a:t>DELAYED HYPERSENSITIVITY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endParaRPr lang="en-US" altLang="en-US" b="1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They are provoked by Intracellular microbial infection or haptens, when </a:t>
            </a:r>
            <a:r>
              <a:rPr lang="en-US" altLang="en-US" sz="3600" b="1" smtClean="0">
                <a:solidFill>
                  <a:srgbClr val="FF0000"/>
                </a:solidFill>
              </a:rPr>
              <a:t>applied on skin </a:t>
            </a:r>
            <a:r>
              <a:rPr lang="en-US" altLang="en-US" sz="3600" b="1" smtClean="0"/>
              <a:t>evolve slowly &amp; consists of mixed cellular reaction involving Lymphocyte &amp; Macrophages.</a:t>
            </a:r>
          </a:p>
          <a:p>
            <a:pPr eaLnBrk="1" hangingPunct="1"/>
            <a:r>
              <a:rPr lang="en-US" altLang="en-US" sz="3600" b="1" smtClean="0"/>
              <a:t>The sensitised Lymphocytes on contact with specific Antigens, </a:t>
            </a:r>
            <a:r>
              <a:rPr lang="en-US" altLang="en-US" sz="3600" b="1" smtClean="0">
                <a:solidFill>
                  <a:srgbClr val="FF0000"/>
                </a:solidFill>
              </a:rPr>
              <a:t>release Lymphokines</a:t>
            </a:r>
            <a:r>
              <a:rPr lang="en-US" altLang="en-US" sz="3600" b="1" smtClean="0"/>
              <a:t> that cause biological effect on Leucocytes, Macrophages &amp; tissue cells.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Reena Kulshrestha, M.Sc, PhD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7"/>
            <a:ext cx="12192000" cy="5745163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It </a:t>
            </a:r>
            <a:r>
              <a:rPr lang="en-US" sz="4000" b="1" dirty="0">
                <a:solidFill>
                  <a:srgbClr val="FF0000"/>
                </a:solidFill>
              </a:rPr>
              <a:t>cannot be passively transferred </a:t>
            </a:r>
            <a:r>
              <a:rPr lang="en-US" sz="4000" b="1" dirty="0"/>
              <a:t>by serum but by Lymphocytes or </a:t>
            </a:r>
            <a:r>
              <a:rPr lang="en-US" sz="4000" b="1" dirty="0">
                <a:solidFill>
                  <a:srgbClr val="FF0000"/>
                </a:solidFill>
              </a:rPr>
              <a:t>the transfer Factor</a:t>
            </a:r>
            <a:r>
              <a:rPr lang="en-US" sz="4000" b="1" dirty="0"/>
              <a:t>.</a:t>
            </a:r>
          </a:p>
          <a:p>
            <a:pPr>
              <a:defRPr/>
            </a:pPr>
            <a:endParaRPr lang="en-US" sz="4000" b="1" dirty="0"/>
          </a:p>
          <a:p>
            <a:pPr>
              <a:defRPr/>
            </a:pPr>
            <a:r>
              <a:rPr lang="en-US" sz="4000" b="1" dirty="0"/>
              <a:t> Two Types Of Delayed Hypersensitivity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4000" b="1" dirty="0"/>
              <a:t>TUBERCULIN TYPE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4000" b="1" dirty="0"/>
              <a:t>CONTACT DERMATITIS TYPE</a:t>
            </a:r>
          </a:p>
          <a:p>
            <a:pPr>
              <a:defRPr/>
            </a:pPr>
            <a:endParaRPr lang="en-IN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Reena Kulshrestha, M.Sc, PhD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944562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TYPE IV Hs - Delayed Hs contd.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1.</a:t>
            </a:r>
            <a:r>
              <a:rPr lang="en-US" altLang="en-US" b="1" u="sng" smtClean="0">
                <a:solidFill>
                  <a:srgbClr val="FF0000"/>
                </a:solidFill>
              </a:rPr>
              <a:t>TUBERCULIN TYPE</a:t>
            </a:r>
            <a:r>
              <a:rPr lang="en-US" altLang="en-US" b="1" smtClean="0">
                <a:solidFill>
                  <a:srgbClr val="FF0000"/>
                </a:solidFill>
              </a:rPr>
              <a:t> :</a:t>
            </a:r>
          </a:p>
          <a:p>
            <a:pPr eaLnBrk="1" hangingPunct="1"/>
            <a:r>
              <a:rPr lang="en-US" altLang="en-US" b="1" smtClean="0"/>
              <a:t>When a small dose of Tuberculin is injected Intradermally in an individual sensitised to Tuberculoprotein by prior infection or immunisation, an indurated inflammatory reaction develops at the site within 48-72 hrs.</a:t>
            </a:r>
          </a:p>
          <a:p>
            <a:pPr eaLnBrk="1" hangingPunct="1"/>
            <a:r>
              <a:rPr lang="en-US" altLang="en-US" b="1" smtClean="0"/>
              <a:t>In unsensitised it provokes no response.</a:t>
            </a:r>
          </a:p>
          <a:p>
            <a:pPr eaLnBrk="1" hangingPunct="1"/>
            <a:r>
              <a:rPr lang="en-US" altLang="en-US" b="1" smtClean="0"/>
              <a:t>Seen with many infections like Bacteria, Virus, Fungi, Parasite(with sub-acute or chronic infection &amp; intracellular pathogen)</a:t>
            </a:r>
          </a:p>
          <a:p>
            <a:pPr eaLnBrk="1" hangingPunct="1">
              <a:buFont typeface="Arial" charset="0"/>
              <a:buNone/>
            </a:pPr>
            <a:endParaRPr lang="en-US" altLang="en-US" b="1" u="sng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Reena Kulshrestha, M.Sc, PhD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 altLang="en-US" smtClean="0"/>
              <a:t>Delayed Hypersensitivity contd.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2. </a:t>
            </a:r>
            <a:r>
              <a:rPr lang="en-US" altLang="en-US" b="1" u="sng" smtClean="0">
                <a:solidFill>
                  <a:srgbClr val="FF0000"/>
                </a:solidFill>
              </a:rPr>
              <a:t>CUTANEOUS BASOPHIL TYPE</a:t>
            </a:r>
            <a:r>
              <a:rPr lang="en-US" altLang="en-US" b="1" smtClean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b="1" smtClean="0"/>
              <a:t>A local reaction resembling Tuberculin is produced by Intradermal injection of some antigens.</a:t>
            </a:r>
          </a:p>
          <a:p>
            <a:r>
              <a:rPr lang="en-US" altLang="en-US" b="1" smtClean="0"/>
              <a:t>It can be passively transferred by serum.</a:t>
            </a:r>
          </a:p>
          <a:p>
            <a:pPr>
              <a:buFont typeface="Arial" charset="0"/>
              <a:buNone/>
            </a:pPr>
            <a:r>
              <a:rPr lang="en-US" altLang="en-US" b="1" u="sng" smtClean="0">
                <a:solidFill>
                  <a:srgbClr val="FF0000"/>
                </a:solidFill>
              </a:rPr>
              <a:t>*CONTACT DERMATITIS TYPE</a:t>
            </a:r>
            <a:r>
              <a:rPr lang="en-US" altLang="en-US" b="1" smtClean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b="1" smtClean="0"/>
              <a:t>Delayed hypersensitivity sometimes result from skin contact with metals such as Nickle, Chromium, Picryl chloride, Dinitrochlorobenzene, Penicillin, Toileteries.</a:t>
            </a:r>
          </a:p>
          <a:p>
            <a:endParaRPr lang="en-US" altLang="en-US" b="1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Reena Kulshrestha, M.Sc, PhD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Extract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84" y="1752600"/>
            <a:ext cx="545041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ImageExtract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555" y="1781182"/>
            <a:ext cx="549698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66700" y="609607"/>
            <a:ext cx="982133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Verdana" pitchFamily="34" charset="0"/>
              </a:rPr>
              <a:t>IMPLANT INDUCED TYPE-4 REACTION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400800" y="1295400"/>
            <a:ext cx="581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Verdana" pitchFamily="34" charset="0"/>
              </a:rPr>
              <a:t>10 DAYS AFTER IMPLANT REMOVAL</a:t>
            </a:r>
          </a:p>
        </p:txBody>
      </p:sp>
      <p:sp>
        <p:nvSpPr>
          <p:cNvPr id="7066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2209807"/>
            <a:ext cx="57912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>
            <a:spLocks noGrp="1" noChangeArrowheads="1"/>
          </p:cNvSpPr>
          <p:nvPr>
            <p:ph idx="1"/>
          </p:nvPr>
        </p:nvSpPr>
        <p:spPr>
          <a:xfrm>
            <a:off x="0" y="304802"/>
            <a:ext cx="12192000" cy="6556375"/>
          </a:xfr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Verdana" pitchFamily="34" charset="0"/>
              </a:rPr>
              <a:t>TYPE-4 AND DENTISTRY</a:t>
            </a:r>
            <a:endParaRPr lang="en-US" altLang="en-US" sz="2800" b="1" smtClean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smtClean="0">
                <a:latin typeface="Verdana" pitchFamily="34" charset="0"/>
              </a:rPr>
              <a:t>ASSOCIATED MAINLY WITH PROSCESSED NATURAL RUBBER  i.e; latex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smtClean="0">
                <a:latin typeface="Verdana" pitchFamily="34" charset="0"/>
              </a:rPr>
              <a:t>Symptoms usually takes hours and days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smtClean="0">
                <a:latin typeface="Verdana" pitchFamily="34" charset="0"/>
              </a:rPr>
              <a:t>After exposure and consist of scabbing, soreness, itching, Redness, vesicles,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smtClean="0">
                <a:latin typeface="Verdana" pitchFamily="34" charset="0"/>
              </a:rPr>
              <a:t>Cessation of symptoms occur in weeks after removal Of offending allergens.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Verdana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smtClean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Verdana" pitchFamily="34" charset="0"/>
              </a:rPr>
              <a:t>NOTE: IT DOES NOT INVOLVES Ab.</a:t>
            </a:r>
          </a:p>
        </p:txBody>
      </p:sp>
      <p:sp>
        <p:nvSpPr>
          <p:cNvPr id="7270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"/>
            <a:ext cx="121920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u="sng"/>
              <a:t>Definition</a:t>
            </a:r>
            <a:r>
              <a:rPr lang="en-US" altLang="en-US" sz="2800" b="1"/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Injurious consequences</a:t>
            </a:r>
            <a:r>
              <a:rPr lang="en-US" altLang="en-US" sz="2800" b="1"/>
              <a:t> in the </a:t>
            </a:r>
            <a:r>
              <a:rPr lang="en-US" altLang="en-US" sz="2800" b="1">
                <a:solidFill>
                  <a:srgbClr val="FF0000"/>
                </a:solidFill>
              </a:rPr>
              <a:t>sensitized host</a:t>
            </a:r>
            <a:r>
              <a:rPr lang="en-US" altLang="en-US" sz="2800" b="1"/>
              <a:t>, following contact with specific antigen is called as hypersensitivity.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/>
              <a:t>When an </a:t>
            </a:r>
            <a:r>
              <a:rPr lang="en-US" altLang="en-US" sz="2800" b="1">
                <a:solidFill>
                  <a:srgbClr val="FF0000"/>
                </a:solidFill>
              </a:rPr>
              <a:t>allergen</a:t>
            </a:r>
            <a:r>
              <a:rPr lang="en-US" altLang="en-US" sz="2800" b="1"/>
              <a:t> enters the host it </a:t>
            </a:r>
            <a:r>
              <a:rPr lang="en-US" altLang="en-US" sz="2800" b="1">
                <a:solidFill>
                  <a:srgbClr val="FF0000"/>
                </a:solidFill>
              </a:rPr>
              <a:t>sensitizes</a:t>
            </a:r>
            <a:r>
              <a:rPr lang="en-US" altLang="en-US" sz="2800" b="1"/>
              <a:t> the Immune System &amp; leads to </a:t>
            </a:r>
            <a:r>
              <a:rPr lang="en-US" altLang="en-US" sz="2800" b="1">
                <a:solidFill>
                  <a:srgbClr val="FF0000"/>
                </a:solidFill>
              </a:rPr>
              <a:t>priming of B or T </a:t>
            </a:r>
            <a:r>
              <a:rPr lang="en-US" altLang="en-US" sz="2800" b="1"/>
              <a:t>lymphocytes – this dose of antigen is called as </a:t>
            </a:r>
            <a:r>
              <a:rPr lang="en-US" altLang="en-US" sz="2800" b="1">
                <a:solidFill>
                  <a:srgbClr val="FF0000"/>
                </a:solidFill>
              </a:rPr>
              <a:t>Sensitizing Dose </a:t>
            </a:r>
            <a:r>
              <a:rPr lang="en-US" altLang="en-US" sz="2800" b="1"/>
              <a:t>or Priming Dose.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/>
              <a:t>When again the identical or Immunologically closely related antigen enters the same host, Ag–Ab reaction takes place which results into hypersensitivity -  this dose of antigen is called as </a:t>
            </a:r>
            <a:r>
              <a:rPr lang="en-US" altLang="en-US" sz="2800" b="1">
                <a:solidFill>
                  <a:srgbClr val="FF0000"/>
                </a:solidFill>
              </a:rPr>
              <a:t>Shocking Dose.</a:t>
            </a:r>
          </a:p>
        </p:txBody>
      </p:sp>
      <p:sp>
        <p:nvSpPr>
          <p:cNvPr id="92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62400" y="635317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lum bright="-44000" contrast="20000"/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/>
              <a:tblGrid>
                <a:gridCol w="529167"/>
                <a:gridCol w="2603500"/>
                <a:gridCol w="827617"/>
                <a:gridCol w="4116916"/>
                <a:gridCol w="4114800"/>
              </a:tblGrid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DESCRIPTIVE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INITIATION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MECHANISM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EXAMPLES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TIME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IgE-mediated hypersensitivity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2-30 mins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Ag induces cross-linking of IgE bound to mast cells with release of vasoactive mediators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Systemic anaphylaxis, Local anaphylaxis, Hay fever, Asthma, Eczema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Antibody-mediated cytotoxic hypersensitivity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5-8hrs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Ab directed against cell-surface antigens mediates cell destruction via ADCC or complement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Blood transfusion reactions, Haemolytic disease of the newborn, Autoimmune Haemolytic anaemia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III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Immune-complex mediated hypersensitivity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2-8hrs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Ag-Ab complexes deposited at various sites induces mast cell degranulation via FcgammaRIII, PMN degranulation damages tissue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Arthus reaction (Localised); Systemic reactions disseminated rash, arthritis, glomerulonephritis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IV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cell-mediated hypersensitivity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24-72hrs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Memory TH1 cells release cytokines that recruit and activate macrophages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Contact dermatitis, Tubercular lesions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479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477"/>
            <a:ext cx="12192000" cy="6232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4267200" y="152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Verdana" pitchFamily="34" charset="0"/>
              </a:rPr>
              <a:t>CONCLUSION</a:t>
            </a:r>
          </a:p>
        </p:txBody>
      </p:sp>
      <p:sp>
        <p:nvSpPr>
          <p:cNvPr id="7578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Topic students must be equipped about Hypersensitivity Reactions and its consequences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 Reena Kulshrestha, M.Sc, PhD</a:t>
            </a:r>
            <a:endParaRPr lang="en-US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Microbiology – Prescott, et al.</a:t>
            </a:r>
          </a:p>
          <a:p>
            <a:r>
              <a:rPr lang="en-US" dirty="0" smtClean="0"/>
              <a:t>Microbiology – Bernard D. Davis, et al.</a:t>
            </a:r>
          </a:p>
          <a:p>
            <a:r>
              <a:rPr lang="en-US" dirty="0" smtClean="0"/>
              <a:t>Clinical &amp; Pathogenic Microbiology – Barbara J Howard, et al.</a:t>
            </a:r>
          </a:p>
          <a:p>
            <a:r>
              <a:rPr lang="en-US" dirty="0" smtClean="0"/>
              <a:t>Immunology an Introduction – </a:t>
            </a:r>
            <a:r>
              <a:rPr lang="en-US" dirty="0" err="1" smtClean="0"/>
              <a:t>Tizard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Immunology 3</a:t>
            </a:r>
            <a:r>
              <a:rPr lang="en-US" baseline="30000" dirty="0" smtClean="0"/>
              <a:t>rd</a:t>
            </a:r>
            <a:r>
              <a:rPr lang="en-US" dirty="0" smtClean="0"/>
              <a:t> edition – Evan </a:t>
            </a:r>
            <a:r>
              <a:rPr lang="en-US" dirty="0" err="1" smtClean="0"/>
              <a:t>Roitt</a:t>
            </a:r>
            <a:r>
              <a:rPr lang="en-US" dirty="0" smtClean="0"/>
              <a:t>, et al.</a:t>
            </a:r>
          </a:p>
          <a:p>
            <a:r>
              <a:rPr lang="en-US" dirty="0" smtClean="0"/>
              <a:t>Medical Microbiology – Greenwood</a:t>
            </a:r>
          </a:p>
          <a:p>
            <a:r>
              <a:rPr lang="en-US" dirty="0" smtClean="0"/>
              <a:t>Textbook of Microbiology – </a:t>
            </a:r>
            <a:r>
              <a:rPr lang="en-US" dirty="0" err="1" smtClean="0"/>
              <a:t>Ananthnarayan</a:t>
            </a:r>
            <a:endParaRPr lang="en-US" dirty="0" smtClean="0"/>
          </a:p>
          <a:p>
            <a:r>
              <a:rPr lang="en-US" dirty="0" smtClean="0"/>
              <a:t>The short Text Book of Microbiology – </a:t>
            </a:r>
            <a:r>
              <a:rPr lang="en-US" dirty="0" err="1" smtClean="0"/>
              <a:t>Satish</a:t>
            </a:r>
            <a:r>
              <a:rPr lang="en-US" dirty="0" smtClean="0"/>
              <a:t> </a:t>
            </a:r>
            <a:r>
              <a:rPr lang="en-US" dirty="0" err="1" smtClean="0"/>
              <a:t>Gupte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4685" y="2902857"/>
            <a:ext cx="923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should be given opportunity to ask question for clarifying for their understand/ confusions. Teachers must spend 5-10 minutes for this to improve the output. 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2997200" y="2466975"/>
            <a:ext cx="6197600" cy="192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IN" sz="54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>
                        <a:gamma/>
                        <a:shade val="46275"/>
                        <a:invGamma/>
                      </a:srgbClr>
                    </a:gs>
                    <a:gs pos="50000">
                      <a:srgbClr val="00CCFF">
                        <a:alpha val="50000"/>
                      </a:srgbClr>
                    </a:gs>
                    <a:gs pos="100000">
                      <a:srgbClr val="00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7680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49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Definition: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These are cause by activity of immune system detrimental to the host in response to exposure of the antigen to the immune cells of the body.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mtClean="0"/>
          </a:p>
          <a:p>
            <a:pPr eaLnBrk="1" hangingPunct="1">
              <a:buFont typeface="Wingdings" pitchFamily="2" charset="2"/>
              <a:buChar char="§"/>
            </a:pPr>
            <a:endParaRPr lang="en-US" altLang="en-US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  Can be classified into 4 types: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005E7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400" y="153988"/>
            <a:ext cx="10769600" cy="4873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         CLASSIFICATION</a:t>
            </a:r>
          </a:p>
        </p:txBody>
      </p:sp>
      <p:pic>
        <p:nvPicPr>
          <p:cNvPr id="88071" name="Picture 7" descr="Picture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739776"/>
            <a:ext cx="105664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65600" y="6511925"/>
            <a:ext cx="3860800" cy="476250"/>
          </a:xfrm>
          <a:noFill/>
        </p:spPr>
        <p:txBody>
          <a:bodyPr/>
          <a:lstStyle/>
          <a:p>
            <a:r>
              <a:rPr lang="en-US" altLang="en-US" smtClean="0"/>
              <a:t>Dr Reena Kulshrestha, M.Sc,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3333</Words>
  <Application>Microsoft Office PowerPoint</Application>
  <PresentationFormat>Custom</PresentationFormat>
  <Paragraphs>420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Office Theme</vt:lpstr>
      <vt:lpstr>Crayons</vt:lpstr>
      <vt:lpstr>Default Design</vt:lpstr>
      <vt:lpstr>1_Office Theme</vt:lpstr>
      <vt:lpstr>Slide 1</vt:lpstr>
      <vt:lpstr>Specific learning Objectives </vt:lpstr>
      <vt:lpstr>Table of Content </vt:lpstr>
      <vt:lpstr>Slide 4</vt:lpstr>
      <vt:lpstr>Slide 5</vt:lpstr>
      <vt:lpstr>Slide 6</vt:lpstr>
      <vt:lpstr>Slide 7</vt:lpstr>
      <vt:lpstr>Definition:</vt:lpstr>
      <vt:lpstr>         CLASSIFICATION</vt:lpstr>
      <vt:lpstr>MODE OF ACTION</vt:lpstr>
      <vt:lpstr>Slide 11</vt:lpstr>
      <vt:lpstr>Type-1 hypersensitivity</vt:lpstr>
      <vt:lpstr>Slide 13</vt:lpstr>
      <vt:lpstr>Slide 14</vt:lpstr>
      <vt:lpstr>Slide 15</vt:lpstr>
      <vt:lpstr>FOOD   ALLERGIES</vt:lpstr>
      <vt:lpstr>HAY FEVER  {SEASONAL  ALLERGIC  RHINITIS}</vt:lpstr>
      <vt:lpstr>Slide 18</vt:lpstr>
      <vt:lpstr>Type-1 pathogenesis</vt:lpstr>
      <vt:lpstr>Slide 20</vt:lpstr>
      <vt:lpstr>Slide 21</vt:lpstr>
      <vt:lpstr>Slide 22</vt:lpstr>
      <vt:lpstr>Slide 23</vt:lpstr>
      <vt:lpstr>Slide 24</vt:lpstr>
      <vt:lpstr>Slide 25</vt:lpstr>
      <vt:lpstr>TYPE 1 HYPERSENSITIVITY ANAPHYLAXIS</vt:lpstr>
      <vt:lpstr>Slide 27</vt:lpstr>
      <vt:lpstr>SYMPTOMS &amp; SIGN OF ANAPHYLACTIC SHOCK</vt:lpstr>
      <vt:lpstr>Slide 29</vt:lpstr>
      <vt:lpstr>CUTANEOUS ANAPHYLAXIS</vt:lpstr>
      <vt:lpstr>PASSIVE CUTANEOUS ANAPHYLAXIS</vt:lpstr>
      <vt:lpstr>MECHANISM OF ANAPHYLAXIS</vt:lpstr>
      <vt:lpstr>PRIMARY MEDIATORS OF ANAPHYLAXIS </vt:lpstr>
      <vt:lpstr>PRIMARY MEDIATORS contd.</vt:lpstr>
      <vt:lpstr>PRIMARY MEDIATORS contd.</vt:lpstr>
      <vt:lpstr>SEC. MEDIATORS OF ANAPHYLAXIS</vt:lpstr>
      <vt:lpstr>SECONDARY MEDIATORS contd. </vt:lpstr>
      <vt:lpstr>     ATOPY     ( OUT OF PLACE)</vt:lpstr>
      <vt:lpstr>Slide 39</vt:lpstr>
      <vt:lpstr>ATOPY contd.</vt:lpstr>
      <vt:lpstr>TYPE-1 AND DENTISTRY</vt:lpstr>
      <vt:lpstr>TYPE II HYPERSENSITIVITY CYTOLYTIC &amp; CYTOTOXIC</vt:lpstr>
      <vt:lpstr>Slide 43</vt:lpstr>
      <vt:lpstr>TYPE -2 HYPERSENSITIVITY</vt:lpstr>
      <vt:lpstr>Slide 45</vt:lpstr>
      <vt:lpstr>EFFECTOR MECHANISM OF TYPE 2 </vt:lpstr>
      <vt:lpstr>Slide 47</vt:lpstr>
      <vt:lpstr>Slide 48</vt:lpstr>
      <vt:lpstr>Slide 49</vt:lpstr>
      <vt:lpstr>Slide 50</vt:lpstr>
      <vt:lpstr>Slide 51</vt:lpstr>
      <vt:lpstr>Slide 52</vt:lpstr>
      <vt:lpstr>TYPE III HYPERSENSITIVITY IMMUNE COMPLEX DISEASE </vt:lpstr>
      <vt:lpstr>Slide 54</vt:lpstr>
      <vt:lpstr>TYPE III Hs contd.</vt:lpstr>
      <vt:lpstr>TYPE III Hs contd.</vt:lpstr>
      <vt:lpstr>Slide 57</vt:lpstr>
      <vt:lpstr>Slide 58</vt:lpstr>
      <vt:lpstr>Type-4 hypersensitivity</vt:lpstr>
      <vt:lpstr>Slide 60</vt:lpstr>
      <vt:lpstr>Slide 61</vt:lpstr>
      <vt:lpstr>Slide 62</vt:lpstr>
      <vt:lpstr> TYPE IV HYPERSENSITIVITY DELAYED HYPERSENSITIVITY </vt:lpstr>
      <vt:lpstr>Slide 64</vt:lpstr>
      <vt:lpstr>TYPE IV Hs - Delayed Hs contd.</vt:lpstr>
      <vt:lpstr>Delayed Hypersensitivity contd.</vt:lpstr>
      <vt:lpstr>Slide 67</vt:lpstr>
      <vt:lpstr>Slide 68</vt:lpstr>
      <vt:lpstr>Slide 69</vt:lpstr>
      <vt:lpstr>Slide 70</vt:lpstr>
      <vt:lpstr>Slide 71</vt:lpstr>
      <vt:lpstr>Slide 72</vt:lpstr>
      <vt:lpstr>TAKE HOME MESSEGE/ FOR THE TOPIC COVERED (SUMMARY)  </vt:lpstr>
      <vt:lpstr>REFERENCES</vt:lpstr>
      <vt:lpstr>Question &amp; Answer Session</vt:lpstr>
      <vt:lpstr>Slide 76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12</cp:revision>
  <dcterms:created xsi:type="dcterms:W3CDTF">2022-05-23T05:15:21Z</dcterms:created>
  <dcterms:modified xsi:type="dcterms:W3CDTF">2022-09-12T07:32:48Z</dcterms:modified>
</cp:coreProperties>
</file>